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8" r:id="rId4"/>
    <p:sldId id="304" r:id="rId5"/>
    <p:sldId id="309" r:id="rId6"/>
    <p:sldId id="305" r:id="rId7"/>
    <p:sldId id="279" r:id="rId8"/>
    <p:sldId id="301" r:id="rId9"/>
    <p:sldId id="298" r:id="rId10"/>
    <p:sldId id="310" r:id="rId11"/>
    <p:sldId id="302" r:id="rId12"/>
    <p:sldId id="282" r:id="rId13"/>
    <p:sldId id="283" r:id="rId14"/>
    <p:sldId id="299" r:id="rId15"/>
    <p:sldId id="313" r:id="rId16"/>
    <p:sldId id="287" r:id="rId17"/>
    <p:sldId id="300" r:id="rId18"/>
    <p:sldId id="288"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6600"/>
    <a:srgbClr val="990099"/>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7" autoAdjust="0"/>
    <p:restoredTop sz="94660"/>
  </p:normalViewPr>
  <p:slideViewPr>
    <p:cSldViewPr snapToGrid="0">
      <p:cViewPr varScale="1">
        <p:scale>
          <a:sx n="73" d="100"/>
          <a:sy n="73"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12/03/2019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03307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12/03/2019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3336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12/03/2019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5481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12/03/2019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8827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12/03/2019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551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532B486A-094D-4D57-948C-353F78C80F68}" type="datetimeFigureOut">
              <a:rPr lang="es-ES" smtClean="0"/>
              <a:t>12/03/2019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2885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532B486A-094D-4D57-948C-353F78C80F68}" type="datetimeFigureOut">
              <a:rPr lang="es-ES" smtClean="0"/>
              <a:t>12/03/2019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18642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32B486A-094D-4D57-948C-353F78C80F68}" type="datetimeFigureOut">
              <a:rPr lang="es-ES" smtClean="0"/>
              <a:t>12/03/2019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95852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2B486A-094D-4D57-948C-353F78C80F68}" type="datetimeFigureOut">
              <a:rPr lang="es-ES" smtClean="0"/>
              <a:t>12/03/2019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372303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12/03/2019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78878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12/03/2019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295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B486A-094D-4D57-948C-353F78C80F68}" type="datetimeFigureOut">
              <a:rPr lang="es-ES" smtClean="0"/>
              <a:t>12/03/2019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5AA0A-6A21-44C7-BE26-6C79A6836C73}" type="slidenum">
              <a:rPr lang="es-ES" smtClean="0"/>
              <a:t>‹Nº›</a:t>
            </a:fld>
            <a:endParaRPr lang="es-ES"/>
          </a:p>
        </p:txBody>
      </p:sp>
    </p:spTree>
    <p:extLst>
      <p:ext uri="{BB962C8B-B14F-4D97-AF65-F5344CB8AC3E}">
        <p14:creationId xmlns:p14="http://schemas.microsoft.com/office/powerpoint/2010/main" val="152860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14846" y="929963"/>
            <a:ext cx="9453154" cy="2387600"/>
          </a:xfrm>
        </p:spPr>
        <p:txBody>
          <a:bodyPr>
            <a:normAutofit/>
          </a:bodyPr>
          <a:lstStyle/>
          <a:p>
            <a:pPr algn="l"/>
            <a:r>
              <a:rPr lang="es-ES" sz="3600" dirty="0">
                <a:solidFill>
                  <a:srgbClr val="990099"/>
                </a:solidFill>
                <a:latin typeface="+mn-lt"/>
              </a:rPr>
              <a:t>Evaluación GRADE del </a:t>
            </a:r>
            <a:r>
              <a:rPr lang="es-ES" sz="3600" dirty="0" smtClean="0">
                <a:solidFill>
                  <a:srgbClr val="990099"/>
                </a:solidFill>
                <a:latin typeface="+mn-lt"/>
              </a:rPr>
              <a:t>ensayo clínico:</a:t>
            </a:r>
            <a:r>
              <a:rPr lang="es-ES" sz="3600" dirty="0">
                <a:solidFill>
                  <a:srgbClr val="000000"/>
                </a:solidFill>
                <a:latin typeface="+mn-lt"/>
              </a:rPr>
              <a:t/>
            </a:r>
            <a:br>
              <a:rPr lang="es-ES" sz="3600" dirty="0">
                <a:solidFill>
                  <a:srgbClr val="000000"/>
                </a:solidFill>
                <a:latin typeface="+mn-lt"/>
              </a:rPr>
            </a:br>
            <a:r>
              <a:rPr lang="es-ES" sz="800" dirty="0">
                <a:solidFill>
                  <a:srgbClr val="000000"/>
                </a:solidFill>
                <a:latin typeface="+mn-lt"/>
              </a:rPr>
              <a:t/>
            </a:r>
            <a:br>
              <a:rPr lang="es-ES" sz="800" dirty="0">
                <a:solidFill>
                  <a:srgbClr val="000000"/>
                </a:solidFill>
                <a:latin typeface="+mn-lt"/>
              </a:rPr>
            </a:br>
            <a:r>
              <a:rPr lang="es-ES" sz="800" dirty="0">
                <a:solidFill>
                  <a:srgbClr val="000000"/>
                </a:solidFill>
                <a:latin typeface="+mn-lt"/>
              </a:rPr>
              <a:t> </a:t>
            </a:r>
            <a:r>
              <a:rPr lang="es-ES" sz="4300" dirty="0">
                <a:solidFill>
                  <a:srgbClr val="000000"/>
                </a:solidFill>
                <a:latin typeface="+mn-lt"/>
              </a:rPr>
              <a:t/>
            </a:r>
            <a:br>
              <a:rPr lang="es-ES" sz="4300" dirty="0">
                <a:solidFill>
                  <a:srgbClr val="000000"/>
                </a:solidFill>
                <a:latin typeface="+mn-lt"/>
              </a:rPr>
            </a:br>
            <a:r>
              <a:rPr lang="es-ES" sz="2500" dirty="0" smtClean="0">
                <a:solidFill>
                  <a:srgbClr val="0000FF"/>
                </a:solidFill>
                <a:latin typeface="+mn-lt"/>
              </a:rPr>
              <a:t>Estudio </a:t>
            </a:r>
            <a:r>
              <a:rPr lang="es-ES" sz="2500" dirty="0">
                <a:solidFill>
                  <a:srgbClr val="0000FF"/>
                </a:solidFill>
                <a:latin typeface="+mn-lt"/>
              </a:rPr>
              <a:t>COLOFOL: Efecto sobre la mortalidad global y específica por cáncer colorrectal del seguimiento más o menos frecuente en pacientes con cáncer de colon estadios II o III.</a:t>
            </a:r>
          </a:p>
        </p:txBody>
      </p:sp>
      <p:sp>
        <p:nvSpPr>
          <p:cNvPr id="3" name="Subtítulo 2"/>
          <p:cNvSpPr>
            <a:spLocks noGrp="1"/>
          </p:cNvSpPr>
          <p:nvPr>
            <p:ph type="subTitle" idx="1"/>
          </p:nvPr>
        </p:nvSpPr>
        <p:spPr>
          <a:xfrm>
            <a:off x="1214846" y="3645776"/>
            <a:ext cx="9144000" cy="1655762"/>
          </a:xfrm>
        </p:spPr>
        <p:txBody>
          <a:bodyPr/>
          <a:lstStyle/>
          <a:p>
            <a:pPr algn="l"/>
            <a:r>
              <a:rPr lang="es-ES" sz="1800" dirty="0">
                <a:solidFill>
                  <a:srgbClr val="000000"/>
                </a:solidFill>
                <a:latin typeface="Calibri Light" panose="020F0302020204030204"/>
                <a:ea typeface="+mj-ea"/>
                <a:cs typeface="+mj-cs"/>
              </a:rPr>
              <a:t>Eduardo Ceballos </a:t>
            </a:r>
            <a:r>
              <a:rPr lang="es-ES" sz="1800" dirty="0" err="1">
                <a:solidFill>
                  <a:srgbClr val="000000"/>
                </a:solidFill>
                <a:latin typeface="Calibri Light" panose="020F0302020204030204"/>
                <a:ea typeface="+mj-ea"/>
                <a:cs typeface="+mj-cs"/>
              </a:rPr>
              <a:t>Barbancho</a:t>
            </a:r>
            <a:r>
              <a:rPr lang="es-ES" sz="1800" dirty="0">
                <a:solidFill>
                  <a:srgbClr val="000000"/>
                </a:solidFill>
                <a:latin typeface="Calibri Light" panose="020F0302020204030204"/>
                <a:ea typeface="+mj-ea"/>
                <a:cs typeface="+mj-cs"/>
              </a:rPr>
              <a:t>; Servicio de Oncología Médica, Complejo </a:t>
            </a:r>
            <a:r>
              <a:rPr lang="es-ES" sz="1800" dirty="0" smtClean="0">
                <a:solidFill>
                  <a:srgbClr val="000000"/>
                </a:solidFill>
                <a:latin typeface="Calibri Light" panose="020F0302020204030204"/>
                <a:ea typeface="+mj-ea"/>
                <a:cs typeface="+mj-cs"/>
              </a:rPr>
              <a:t>Hospitalario </a:t>
            </a:r>
            <a:r>
              <a:rPr lang="es-ES" sz="1800" dirty="0">
                <a:solidFill>
                  <a:srgbClr val="000000"/>
                </a:solidFill>
                <a:latin typeface="Calibri Light" panose="020F0302020204030204"/>
                <a:ea typeface="+mj-ea"/>
                <a:cs typeface="+mj-cs"/>
              </a:rPr>
              <a:t>de Cáceres</a:t>
            </a:r>
            <a:br>
              <a:rPr lang="es-ES" sz="1800" dirty="0">
                <a:solidFill>
                  <a:srgbClr val="000000"/>
                </a:solidFill>
                <a:latin typeface="Calibri Light" panose="020F0302020204030204"/>
                <a:ea typeface="+mj-ea"/>
                <a:cs typeface="+mj-cs"/>
              </a:rPr>
            </a:br>
            <a:r>
              <a:rPr lang="es-ES" sz="1800" dirty="0">
                <a:solidFill>
                  <a:srgbClr val="000000"/>
                </a:solidFill>
                <a:latin typeface="Calibri Light" panose="020F0302020204030204"/>
                <a:ea typeface="+mj-ea"/>
                <a:cs typeface="+mj-cs"/>
              </a:rPr>
              <a:t>Oficina de Evaluación de Medicamentos del SES</a:t>
            </a:r>
          </a:p>
          <a:p>
            <a:pPr algn="l"/>
            <a:r>
              <a:rPr lang="es-ES" sz="1800" dirty="0">
                <a:solidFill>
                  <a:srgbClr val="000000"/>
                </a:solidFill>
                <a:latin typeface="Calibri Light" panose="020F0302020204030204"/>
                <a:ea typeface="+mj-ea"/>
                <a:cs typeface="+mj-cs"/>
              </a:rPr>
              <a:t>Web </a:t>
            </a:r>
            <a:r>
              <a:rPr lang="es-ES" sz="1800" u="sng" dirty="0" smtClean="0">
                <a:solidFill>
                  <a:srgbClr val="0000FF"/>
                </a:solidFill>
                <a:latin typeface="Calibri Light" panose="020F0302020204030204"/>
                <a:ea typeface="+mj-ea"/>
                <a:cs typeface="+mj-cs"/>
              </a:rPr>
              <a:t>evalmed.es</a:t>
            </a:r>
            <a:r>
              <a:rPr lang="es-ES" sz="1800" dirty="0" smtClean="0">
                <a:solidFill>
                  <a:srgbClr val="000000"/>
                </a:solidFill>
                <a:latin typeface="Calibri Light" panose="020F0302020204030204"/>
                <a:ea typeface="+mj-ea"/>
                <a:cs typeface="+mj-cs"/>
              </a:rPr>
              <a:t> 12-mar-2019</a:t>
            </a:r>
            <a:endParaRPr lang="es-ES" dirty="0"/>
          </a:p>
        </p:txBody>
      </p:sp>
      <p:pic>
        <p:nvPicPr>
          <p:cNvPr id="5" name="Imagen 4"/>
          <p:cNvPicPr>
            <a:picLocks noChangeAspect="1"/>
          </p:cNvPicPr>
          <p:nvPr/>
        </p:nvPicPr>
        <p:blipFill>
          <a:blip r:embed="rId2"/>
          <a:stretch>
            <a:fillRect/>
          </a:stretch>
        </p:blipFill>
        <p:spPr>
          <a:xfrm>
            <a:off x="1326095" y="4983519"/>
            <a:ext cx="1133954" cy="646232"/>
          </a:xfrm>
          <a:prstGeom prst="rect">
            <a:avLst/>
          </a:prstGeom>
        </p:spPr>
      </p:pic>
    </p:spTree>
    <p:extLst>
      <p:ext uri="{BB962C8B-B14F-4D97-AF65-F5344CB8AC3E}">
        <p14:creationId xmlns:p14="http://schemas.microsoft.com/office/powerpoint/2010/main" val="768488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C) RESULTADOS.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1º Magnitud y precisión de los resultados de las variables primarias y secundarias:</a:t>
            </a:r>
            <a:r>
              <a:rPr lang="es-ES" sz="2000" dirty="0">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rPr>
              <a:t>Muertes por todas las causas:</a:t>
            </a:r>
            <a:r>
              <a:rPr lang="es-ES" sz="2000" dirty="0">
                <a:latin typeface="Calibri" panose="020F0502020204030204" pitchFamily="34" charset="0"/>
                <a:ea typeface="Times New Roman" panose="02020603050405020304" pitchFamily="18" charset="0"/>
              </a:rPr>
              <a:t> No se encontró diferencia estadísticamente significativa entre las 174/1256 (13,85%) del grupo de frecuencia alta frente a las 161/1253 (12,85%) del grupo de frecuencia baja. RR 08 (0,88-1,32) obtenido por incidencias acumuladas; NNT -100 (60 a -27) en 5 años.</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rPr>
              <a:t>Muertes específicas por CCR:</a:t>
            </a:r>
            <a:r>
              <a:rPr lang="es-ES" sz="2000" dirty="0">
                <a:latin typeface="Calibri" panose="020F0502020204030204" pitchFamily="34" charset="0"/>
                <a:ea typeface="Times New Roman" panose="02020603050405020304" pitchFamily="18" charset="0"/>
              </a:rPr>
              <a:t> No se encontró diferencia estadísticamente significativa entre las 137/1250 (10,96%) del grupo de frecuencia alta frente a las 128/1248 (10,26%) del grupo de frecuencia baja, RR 1,07 (0,85-1,34) obtenido por incidencias acumuladas; NNT -142 (58 a -32) en 5 años</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rPr>
              <a:t>Recurrencia de CCR: </a:t>
            </a:r>
            <a:r>
              <a:rPr lang="es-ES" sz="2000" dirty="0">
                <a:latin typeface="Calibri" panose="020F0502020204030204" pitchFamily="34" charset="0"/>
                <a:ea typeface="Times New Roman" panose="02020603050405020304" pitchFamily="18" charset="0"/>
              </a:rPr>
              <a:t>No se encontró diferencia estadísticamente significativa entre las 238/1250 (19,04%) del grupo de frecuencia alta frente a las 265/1248 (21,23%) del grupo de frecuencia baja, RR 0,9 (0,77-1,05) obtenido por incidencias acumuladas, NNT 46 (19 a -105) en 5 años</a:t>
            </a:r>
            <a:endParaRPr lang="es-ES" sz="2000" dirty="0">
              <a:latin typeface="Arial" panose="020B0604020202020204" pitchFamily="34" charset="0"/>
              <a:ea typeface="Times New Roman" panose="02020603050405020304" pitchFamily="18" charset="0"/>
            </a:endParaRPr>
          </a:p>
          <a:p>
            <a:endParaRPr lang="es-ES" dirty="0"/>
          </a:p>
        </p:txBody>
      </p:sp>
    </p:spTree>
    <p:extLst>
      <p:ext uri="{BB962C8B-B14F-4D97-AF65-F5344CB8AC3E}">
        <p14:creationId xmlns:p14="http://schemas.microsoft.com/office/powerpoint/2010/main" val="1856356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327446" y="1062641"/>
            <a:ext cx="11396784" cy="4240879"/>
          </a:xfrm>
          <a:prstGeom prst="rect">
            <a:avLst/>
          </a:prstGeom>
        </p:spPr>
      </p:pic>
    </p:spTree>
    <p:extLst>
      <p:ext uri="{BB962C8B-B14F-4D97-AF65-F5344CB8AC3E}">
        <p14:creationId xmlns:p14="http://schemas.microsoft.com/office/powerpoint/2010/main" val="1848490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52979" y="501029"/>
            <a:ext cx="10164417" cy="6125058"/>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2º Efectos adversos:</a:t>
            </a:r>
            <a:r>
              <a:rPr lang="es-ES" sz="2000" dirty="0">
                <a:latin typeface="Calibri" panose="020F0502020204030204" pitchFamily="34" charset="0"/>
                <a:ea typeface="Times New Roman" panose="02020603050405020304" pitchFamily="18" charset="0"/>
              </a:rPr>
              <a:t> No se informan.</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3º Variables intermedias y/o de laboratorio:</a:t>
            </a:r>
            <a:r>
              <a:rPr lang="es-ES" sz="2000" dirty="0">
                <a:latin typeface="Calibri" panose="020F0502020204030204" pitchFamily="34" charset="0"/>
                <a:ea typeface="Times New Roman" panose="02020603050405020304" pitchFamily="18" charset="0"/>
              </a:rPr>
              <a:t> No procede.</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4º ¿Se hizo análisis de sensibilidad?:</a:t>
            </a:r>
            <a:r>
              <a:rPr lang="es-ES" sz="2000" dirty="0">
                <a:latin typeface="Calibri" panose="020F0502020204030204" pitchFamily="34" charset="0"/>
                <a:ea typeface="Times New Roman" panose="02020603050405020304" pitchFamily="18" charset="0"/>
              </a:rPr>
              <a:t> Al hacerse el análisis por protocolo, los resultados no cambian respecto al análisis por intención de tratar. Tampoco cambian los resultados tras el ajuste por las </a:t>
            </a:r>
            <a:r>
              <a:rPr lang="es-ES" sz="2000" dirty="0" smtClean="0">
                <a:latin typeface="Calibri" panose="020F0502020204030204" pitchFamily="34" charset="0"/>
                <a:ea typeface="Times New Roman" panose="02020603050405020304" pitchFamily="18" charset="0"/>
              </a:rPr>
              <a:t>covariables</a:t>
            </a:r>
            <a:r>
              <a:rPr lang="es-ES" sz="2000" dirty="0" smtClean="0">
                <a:solidFill>
                  <a:srgbClr val="0000FF"/>
                </a:solidFill>
                <a:latin typeface="Calibri" panose="020F0502020204030204" pitchFamily="34" charset="0"/>
                <a:ea typeface="Times New Roman" panose="02020603050405020304" pitchFamily="18" charset="0"/>
              </a:rPr>
              <a:t>*</a:t>
            </a:r>
            <a:r>
              <a:rPr lang="es-ES" sz="2000" dirty="0" smtClean="0">
                <a:latin typeface="Calibri" panose="020F0502020204030204" pitchFamily="34" charset="0"/>
                <a:ea typeface="Times New Roman" panose="02020603050405020304" pitchFamily="18" charset="0"/>
              </a:rPr>
              <a:t> </a:t>
            </a:r>
            <a:r>
              <a:rPr lang="es-ES" sz="2000" dirty="0">
                <a:latin typeface="Calibri" panose="020F0502020204030204" pitchFamily="34" charset="0"/>
                <a:ea typeface="Times New Roman" panose="02020603050405020304" pitchFamily="18" charset="0"/>
              </a:rPr>
              <a:t>, ni tras el análisis de los dos subgrupos Estadio I y Estadio II, ni tras los análisis de los tres subgrupos de países de los participantes</a:t>
            </a:r>
            <a:r>
              <a:rPr lang="es-ES" sz="2000" dirty="0" smtClean="0">
                <a:latin typeface="Calibri" panose="020F0502020204030204" pitchFamily="34" charset="0"/>
                <a:ea typeface="Times New Roman" panose="02020603050405020304" pitchFamily="18" charset="0"/>
              </a:rPr>
              <a:t>.</a:t>
            </a:r>
          </a:p>
          <a:p>
            <a:pPr algn="just">
              <a:lnSpc>
                <a:spcPct val="100000"/>
              </a:lnSpc>
              <a:spcAft>
                <a:spcPts val="0"/>
              </a:spcAft>
            </a:pPr>
            <a:endParaRPr lang="es-ES" sz="1800" dirty="0">
              <a:latin typeface="Calibri" panose="020F0502020204030204" pitchFamily="34" charset="0"/>
              <a:ea typeface="Times New Roman" panose="02020603050405020304" pitchFamily="18" charset="0"/>
            </a:endParaRPr>
          </a:p>
          <a:p>
            <a:pPr algn="just">
              <a:lnSpc>
                <a:spcPct val="100000"/>
              </a:lnSpc>
              <a:spcAft>
                <a:spcPts val="0"/>
              </a:spcAft>
            </a:pPr>
            <a:endParaRPr lang="es-ES" sz="1800" dirty="0">
              <a:latin typeface="Arial" panose="020B0604020202020204" pitchFamily="34" charset="0"/>
              <a:ea typeface="Times New Roman" panose="02020603050405020304" pitchFamily="18" charset="0"/>
            </a:endParaRPr>
          </a:p>
          <a:p>
            <a:pPr algn="just">
              <a:lnSpc>
                <a:spcPct val="100000"/>
              </a:lnSpc>
              <a:spcAft>
                <a:spcPts val="0"/>
              </a:spcAft>
            </a:pPr>
            <a:r>
              <a:rPr lang="es-ES" sz="1800" b="1" dirty="0" smtClean="0">
                <a:solidFill>
                  <a:srgbClr val="0000FF"/>
                </a:solidFill>
                <a:latin typeface="Calibri" panose="020F0502020204030204" pitchFamily="34" charset="0"/>
                <a:ea typeface="Times New Roman" panose="02020603050405020304" pitchFamily="18" charset="0"/>
              </a:rPr>
              <a:t>*</a:t>
            </a:r>
            <a:r>
              <a:rPr lang="es-ES" sz="1800" dirty="0" smtClean="0">
                <a:latin typeface="Calibri" panose="020F0502020204030204" pitchFamily="34" charset="0"/>
                <a:ea typeface="Times New Roman" panose="02020603050405020304" pitchFamily="18" charset="0"/>
              </a:rPr>
              <a:t> No </a:t>
            </a:r>
            <a:r>
              <a:rPr lang="es-ES" sz="1800" dirty="0">
                <a:latin typeface="Calibri" panose="020F0502020204030204" pitchFamily="34" charset="0"/>
                <a:ea typeface="Times New Roman" panose="02020603050405020304" pitchFamily="18" charset="0"/>
              </a:rPr>
              <a:t>informan qué covariables, por lo que suponemos que son las características sociodemográficas y clínicas en el inicio.</a:t>
            </a:r>
            <a:endParaRPr lang="es-ES"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180609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904" y="505618"/>
            <a:ext cx="10098157" cy="5846763"/>
          </a:xfrm>
        </p:spPr>
        <p:txBody>
          <a:bodyPr>
            <a:normAutofit/>
          </a:bodyPr>
          <a:lstStyle/>
          <a:p>
            <a:pPr algn="just">
              <a:lnSpc>
                <a:spcPct val="100000"/>
              </a:lnSpc>
              <a:spcAft>
                <a:spcPts val="0"/>
              </a:spcAft>
              <a:tabLst>
                <a:tab pos="4565015" algn="l"/>
              </a:tabLst>
            </a:pPr>
            <a:r>
              <a:rPr lang="es-ES" sz="2200" b="1" i="1" dirty="0">
                <a:solidFill>
                  <a:srgbClr val="990099"/>
                </a:solidFill>
                <a:latin typeface="Calibri" panose="020F0502020204030204" pitchFamily="34" charset="0"/>
                <a:ea typeface="Times New Roman" panose="02020603050405020304" pitchFamily="18" charset="0"/>
              </a:rPr>
              <a:t>IV. COMENTARIOS (DISCUSIÓN Y OPINIÓN DEL EVALUADOR).</a:t>
            </a:r>
            <a:endParaRPr lang="es-ES" sz="2200" dirty="0">
              <a:latin typeface="Arial" panose="020B0604020202020204" pitchFamily="34" charset="0"/>
              <a:ea typeface="Times New Roman" panose="02020603050405020304" pitchFamily="18" charset="0"/>
            </a:endParaRPr>
          </a:p>
          <a:p>
            <a:pPr algn="just">
              <a:lnSpc>
                <a:spcPct val="100000"/>
              </a:lnSpc>
              <a:spcAft>
                <a:spcPts val="0"/>
              </a:spcAft>
              <a:tabLst>
                <a:tab pos="4565015" algn="l"/>
              </a:tabLst>
            </a:pPr>
            <a:r>
              <a:rPr lang="es-ES" sz="1600" b="1" i="1" dirty="0">
                <a:solidFill>
                  <a:srgbClr val="990099"/>
                </a:solidFill>
                <a:latin typeface="Calibri" panose="020F0502020204030204" pitchFamily="34" charset="0"/>
                <a:ea typeface="Times New Roman" panose="02020603050405020304" pitchFamily="18" charset="0"/>
              </a:rPr>
              <a:t> </a:t>
            </a:r>
            <a:endParaRPr lang="es-ES" sz="16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solidFill>
                  <a:srgbClr val="990099"/>
                </a:solidFill>
                <a:latin typeface="Calibri" panose="020F0502020204030204" pitchFamily="34" charset="0"/>
                <a:ea typeface="Times New Roman" panose="02020603050405020304" pitchFamily="18" charset="0"/>
              </a:rPr>
              <a:t>	</a:t>
            </a:r>
            <a:r>
              <a:rPr lang="es-ES" sz="2000" dirty="0">
                <a:latin typeface="Calibri" panose="020F0502020204030204" pitchFamily="34" charset="0"/>
                <a:ea typeface="Times New Roman" panose="02020603050405020304" pitchFamily="18" charset="0"/>
              </a:rPr>
              <a:t>En este estudio, que incluye a más de 2500 pacientes operados de cáncer colorrectal con intención curativa, el seguimiento con una frecuencia más alta no produjo beneficio en términos de mortalidad global o específica por cáncer colorrectal frente a un seguimiento con una frecuencia más baja. Si bien en el grupo de seguimiento con frecuencia más alta se detectaron recurrencias más precozmente, esto no se tradujo en un descenso significativo de la mortalidad. </a:t>
            </a:r>
            <a:endParaRPr lang="es-ES" sz="16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Estos datos amplían los que arrojaron anteriores revisiones sistemáticas con metaanálisis de estudios aleatorizados que compararon seguimiento de frecuencia alta frente al de frecuencia baja (</a:t>
            </a:r>
            <a:r>
              <a:rPr lang="es-ES" sz="2000" dirty="0" err="1">
                <a:latin typeface="Calibri" panose="020F0502020204030204" pitchFamily="34" charset="0"/>
                <a:ea typeface="Times New Roman" panose="02020603050405020304" pitchFamily="18" charset="0"/>
              </a:rPr>
              <a:t>Renehan</a:t>
            </a:r>
            <a:r>
              <a:rPr lang="es-ES" sz="2000" dirty="0">
                <a:latin typeface="Calibri" panose="020F0502020204030204" pitchFamily="34" charset="0"/>
                <a:ea typeface="Times New Roman" panose="02020603050405020304" pitchFamily="18" charset="0"/>
              </a:rPr>
              <a:t> 2002, </a:t>
            </a:r>
            <a:r>
              <a:rPr lang="es-ES" sz="2000" dirty="0" err="1">
                <a:latin typeface="Calibri" panose="020F0502020204030204" pitchFamily="34" charset="0"/>
                <a:ea typeface="Times New Roman" panose="02020603050405020304" pitchFamily="18" charset="0"/>
              </a:rPr>
              <a:t>Tjandra</a:t>
            </a:r>
            <a:r>
              <a:rPr lang="es-ES" sz="2000" dirty="0">
                <a:latin typeface="Calibri" panose="020F0502020204030204" pitchFamily="34" charset="0"/>
                <a:ea typeface="Times New Roman" panose="02020603050405020304" pitchFamily="18" charset="0"/>
              </a:rPr>
              <a:t> 2007) y que concluyeron que el seguimiento con frecuencia alta se asoció a una mejoría en la supervivencia, si bien dichos estudios incluidos fueron heterogéneos y los datos de supervivencia específica por cáncer no fueron estadísticamente significativos. </a:t>
            </a:r>
            <a:endParaRPr lang="es-ES" sz="16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764882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904" y="505618"/>
            <a:ext cx="10522226" cy="6067460"/>
          </a:xfrm>
        </p:spPr>
        <p:txBody>
          <a:bodyPr>
            <a:normAutofit/>
          </a:bodyPr>
          <a:lstStyle/>
          <a:p>
            <a:pPr algn="just">
              <a:lnSpc>
                <a:spcPct val="100000"/>
              </a:lnSpc>
              <a:spcAft>
                <a:spcPts val="0"/>
              </a:spcAft>
            </a:pPr>
            <a:r>
              <a:rPr lang="es-ES" sz="2000" dirty="0">
                <a:latin typeface="Calibri" panose="020F0502020204030204" pitchFamily="34" charset="0"/>
                <a:ea typeface="Times New Roman" panose="02020603050405020304" pitchFamily="18" charset="0"/>
              </a:rPr>
              <a:t>	Por otro lado, los datos del ECA de </a:t>
            </a:r>
            <a:r>
              <a:rPr lang="es-ES" sz="2000" dirty="0" err="1">
                <a:latin typeface="Calibri" panose="020F0502020204030204" pitchFamily="34" charset="0"/>
                <a:ea typeface="Times New Roman" panose="02020603050405020304" pitchFamily="18" charset="0"/>
              </a:rPr>
              <a:t>Pimrose</a:t>
            </a:r>
            <a:r>
              <a:rPr lang="es-ES" sz="2000" dirty="0">
                <a:latin typeface="Calibri" panose="020F0502020204030204" pitchFamily="34" charset="0"/>
                <a:ea typeface="Times New Roman" panose="02020603050405020304" pitchFamily="18" charset="0"/>
              </a:rPr>
              <a:t> 2014 y la Revisión Cochrane de </a:t>
            </a:r>
            <a:r>
              <a:rPr lang="es-ES" sz="2000" dirty="0" err="1">
                <a:latin typeface="Calibri" panose="020F0502020204030204" pitchFamily="34" charset="0"/>
                <a:ea typeface="Times New Roman" panose="02020603050405020304" pitchFamily="18" charset="0"/>
              </a:rPr>
              <a:t>Jeffery</a:t>
            </a:r>
            <a:r>
              <a:rPr lang="es-ES" sz="2000" dirty="0">
                <a:latin typeface="Calibri" panose="020F0502020204030204" pitchFamily="34" charset="0"/>
                <a:ea typeface="Times New Roman" panose="02020603050405020304" pitchFamily="18" charset="0"/>
              </a:rPr>
              <a:t> 2016 (que incluyó 15 ECA), concluyeron que más pacientes en seguimiento de frecuencia alta fueron sometidos a cirugía de rescate con intención curativa, sin que ello se asociara a una mejoría de la supervivencia. </a:t>
            </a:r>
            <a:endParaRPr lang="es-ES" sz="2000" dirty="0" smtClean="0">
              <a:latin typeface="Calibri" panose="020F050202020403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rPr>
              <a:t>Esta </a:t>
            </a:r>
            <a:r>
              <a:rPr lang="es-ES" sz="2000" dirty="0">
                <a:latin typeface="Calibri" panose="020F0502020204030204" pitchFamily="34" charset="0"/>
                <a:ea typeface="Times New Roman" panose="02020603050405020304" pitchFamily="18" charset="0"/>
              </a:rPr>
              <a:t>falta de beneficio también se obtuvo en un entorno real, según el estudio retrospectivo de </a:t>
            </a:r>
            <a:r>
              <a:rPr lang="es-ES" sz="2000" dirty="0" err="1">
                <a:latin typeface="Calibri" panose="020F0502020204030204" pitchFamily="34" charset="0"/>
                <a:ea typeface="Times New Roman" panose="02020603050405020304" pitchFamily="18" charset="0"/>
              </a:rPr>
              <a:t>Snyder</a:t>
            </a:r>
            <a:r>
              <a:rPr lang="es-ES" sz="2000" dirty="0">
                <a:latin typeface="Calibri" panose="020F0502020204030204" pitchFamily="34" charset="0"/>
                <a:ea typeface="Times New Roman" panose="02020603050405020304" pitchFamily="18" charset="0"/>
              </a:rPr>
              <a:t> 2018, con 8509 registros de pacientes de Estados Unidos, que, tras un seguimiento de 3 y 5 años, no encontró diferencia estadísticamente entre la vigilancia de frecuencia alta frente a la de frecuencia baja, en mortalidad por todas las causas, ni en la recurrencia de cáncer colorrectal, tanto en la detección como en la resección. </a:t>
            </a:r>
            <a:endParaRPr lang="es-ES" sz="16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Una de las limitaciones del presente estudio COLOFOL es que no informa de los efectos adversos. Especialmente de interés es conocer el impacto psicológico del seguimiento de frecuencia alta frente al de frecuencia baja. En este sentido es interesante añadir que tres ECA incluidos en la Revisión Cochrane de </a:t>
            </a:r>
            <a:r>
              <a:rPr lang="es-ES" sz="2000" dirty="0" err="1">
                <a:latin typeface="Calibri" panose="020F0502020204030204" pitchFamily="34" charset="0"/>
                <a:ea typeface="Times New Roman" panose="02020603050405020304" pitchFamily="18" charset="0"/>
              </a:rPr>
              <a:t>Jeffery</a:t>
            </a:r>
            <a:r>
              <a:rPr lang="es-ES" sz="2000" dirty="0">
                <a:latin typeface="Calibri" panose="020F0502020204030204" pitchFamily="34" charset="0"/>
                <a:ea typeface="Times New Roman" panose="02020603050405020304" pitchFamily="18" charset="0"/>
              </a:rPr>
              <a:t> 2016, informan de que el seguimiento con frecuencia alta no pareció afectar a la calidad de vida, ni producir más ansiedad ni depresión. </a:t>
            </a:r>
            <a:endParaRPr lang="es-ES" sz="16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0809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904" y="505618"/>
            <a:ext cx="10098157" cy="5846763"/>
          </a:xfrm>
        </p:spPr>
        <p:txBody>
          <a:bodyPr>
            <a:normAutofit/>
          </a:bodyPr>
          <a:lstStyle/>
          <a:p>
            <a:pPr algn="just">
              <a:lnSpc>
                <a:spcPct val="100000"/>
              </a:lnSpc>
              <a:spcAft>
                <a:spcPts val="0"/>
              </a:spcAft>
            </a:pPr>
            <a:r>
              <a:rPr lang="es-ES" sz="2000" dirty="0" smtClean="0">
                <a:latin typeface="Calibri" panose="020F0502020204030204" pitchFamily="34" charset="0"/>
                <a:ea typeface="Times New Roman" panose="02020603050405020304" pitchFamily="18" charset="0"/>
              </a:rPr>
              <a:t>	En </a:t>
            </a:r>
            <a:r>
              <a:rPr lang="es-ES" sz="2000" dirty="0">
                <a:latin typeface="Calibri" panose="020F0502020204030204" pitchFamily="34" charset="0"/>
                <a:ea typeface="Times New Roman" panose="02020603050405020304" pitchFamily="18" charset="0"/>
              </a:rPr>
              <a:t>cuanto a los </a:t>
            </a:r>
            <a:r>
              <a:rPr lang="es-ES" sz="2000" b="1" dirty="0">
                <a:latin typeface="Calibri" panose="020F0502020204030204" pitchFamily="34" charset="0"/>
                <a:ea typeface="Times New Roman" panose="02020603050405020304" pitchFamily="18" charset="0"/>
              </a:rPr>
              <a:t>inconvenientes </a:t>
            </a:r>
            <a:r>
              <a:rPr lang="es-ES" sz="2000" dirty="0">
                <a:latin typeface="Calibri" panose="020F0502020204030204" pitchFamily="34" charset="0"/>
                <a:ea typeface="Times New Roman" panose="02020603050405020304" pitchFamily="18" charset="0"/>
              </a:rPr>
              <a:t>es palmario que son menores los para el paciente en el régimen de menos visitas de seguimiento.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smtClean="0">
                <a:latin typeface="Arial" panose="020B0604020202020204" pitchFamily="34" charset="0"/>
                <a:ea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rPr>
              <a:t>Los </a:t>
            </a:r>
            <a:r>
              <a:rPr lang="es-ES" sz="2000" b="1" dirty="0">
                <a:latin typeface="Calibri" panose="020F0502020204030204" pitchFamily="34" charset="0"/>
                <a:ea typeface="Times New Roman" panose="02020603050405020304" pitchFamily="18" charset="0"/>
              </a:rPr>
              <a:t>costes</a:t>
            </a:r>
            <a:r>
              <a:rPr lang="es-ES" sz="2000" dirty="0">
                <a:latin typeface="Calibri" panose="020F0502020204030204" pitchFamily="34" charset="0"/>
                <a:ea typeface="Times New Roman" panose="02020603050405020304" pitchFamily="18" charset="0"/>
              </a:rPr>
              <a:t> directos son de 140 euros por término medio para el TAC de 1,5 a 3 euros para la determinación del CEA. Respecto a los costes de personal y otros costes de pérdida de oportunidad para otra asistencia sanitaria, no hemos dispuesto de medios para calcularlos. Tampoco hemos podido calcular los costes de desplazamiento y otros para los pacientes.</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tabLst>
                <a:tab pos="4565015" algn="l"/>
              </a:tabLst>
            </a:pPr>
            <a:endParaRPr lang="es-ES" sz="16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531048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8869" y="501030"/>
            <a:ext cx="10310191" cy="5422692"/>
          </a:xfrm>
        </p:spPr>
        <p:txBody>
          <a:bodyPr>
            <a:normAutofit/>
          </a:bodyPr>
          <a:lstStyle/>
          <a:p>
            <a:pPr algn="just">
              <a:lnSpc>
                <a:spcPct val="100000"/>
              </a:lnSpc>
              <a:spcAft>
                <a:spcPts val="0"/>
              </a:spcAft>
            </a:pPr>
            <a:r>
              <a:rPr lang="es-ES" b="1" i="1" dirty="0">
                <a:solidFill>
                  <a:srgbClr val="990099"/>
                </a:solidFill>
                <a:latin typeface="Calibri" panose="020F0502020204030204" pitchFamily="34" charset="0"/>
                <a:ea typeface="Times New Roman" panose="02020603050405020304" pitchFamily="18" charset="0"/>
              </a:rPr>
              <a:t>V. CONFLICTOS DE INTERESES Y VALIDEZ DE LA EVIDENCIA.</a:t>
            </a:r>
            <a:endParaRPr lang="es-ES"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A) CONFLICTOS DE INTERESES:</a:t>
            </a:r>
            <a:r>
              <a:rPr lang="es-ES" sz="2000" dirty="0">
                <a:solidFill>
                  <a:srgbClr val="0000FF"/>
                </a:solidFill>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t>
            </a:r>
            <a:r>
              <a:rPr lang="es-ES" sz="2000" dirty="0" err="1">
                <a:latin typeface="Calibri" panose="020F0502020204030204" pitchFamily="34" charset="0"/>
                <a:ea typeface="Times New Roman" panose="02020603050405020304" pitchFamily="18" charset="0"/>
              </a:rPr>
              <a:t>Renehan</a:t>
            </a:r>
            <a:r>
              <a:rPr lang="es-ES" sz="2000" dirty="0">
                <a:latin typeface="Calibri" panose="020F0502020204030204" pitchFamily="34" charset="0"/>
                <a:ea typeface="Times New Roman" panose="02020603050405020304" pitchFamily="18" charset="0"/>
              </a:rPr>
              <a:t> declaró haber recibido honorarios de dos laboratorios farmacéuticos que comercializan fármacos antineoplásicos.</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El estudio está financiado por fundaciones e instituciones públicas o privadas y por la sociedad de danesa de cáncer. Estos financiadores no tuvieron participación en el diseño, dirección, recolección, análisis, interpretación de los datos y elaboración del manuscrito de este estudio.</a:t>
            </a:r>
            <a:endParaRPr lang="es-ES" sz="20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70186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8869" y="501029"/>
            <a:ext cx="10310191" cy="6174091"/>
          </a:xfrm>
        </p:spPr>
        <p:txBody>
          <a:bodyPr>
            <a:normAutofit fontScale="62500" lnSpcReduction="20000"/>
          </a:bodyPr>
          <a:lstStyle/>
          <a:p>
            <a:pPr algn="just">
              <a:spcAft>
                <a:spcPts val="0"/>
              </a:spcAft>
            </a:pPr>
            <a:r>
              <a:rPr lang="es-ES" sz="3200" b="1" dirty="0">
                <a:solidFill>
                  <a:srgbClr val="0000FF"/>
                </a:solidFill>
                <a:latin typeface="Calibri" panose="020F0502020204030204" pitchFamily="34" charset="0"/>
                <a:ea typeface="Times New Roman" panose="02020603050405020304" pitchFamily="18" charset="0"/>
              </a:rPr>
              <a:t>B) VALIDEZ DE LA EVIDENCIA DEL ESTUDIO.</a:t>
            </a:r>
            <a:endParaRPr lang="es-ES" dirty="0">
              <a:latin typeface="Arial" panose="020B0604020202020204" pitchFamily="34" charset="0"/>
              <a:ea typeface="Times New Roman" panose="02020603050405020304" pitchFamily="18" charset="0"/>
            </a:endParaRPr>
          </a:p>
          <a:p>
            <a:pPr algn="just">
              <a:spcAft>
                <a:spcPts val="0"/>
              </a:spcAft>
            </a:pPr>
            <a:r>
              <a:rPr lang="es-ES" sz="8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endParaRPr lang="es-ES" sz="36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rPr>
              <a:t>¿Pregunta clara, precisa, con identificación de la población, intervención, control y resultados que van a medirse?: </a:t>
            </a:r>
            <a:r>
              <a:rPr lang="es-ES" sz="2900" dirty="0">
                <a:solidFill>
                  <a:srgbClr val="009900"/>
                </a:solidFill>
                <a:latin typeface="Calibri" panose="020F0502020204030204" pitchFamily="34" charset="0"/>
                <a:ea typeface="Times New Roman" panose="02020603050405020304" pitchFamily="18" charset="0"/>
              </a:rPr>
              <a:t>Sí.</a:t>
            </a:r>
            <a:endParaRPr lang="es-ES" sz="2900" dirty="0">
              <a:latin typeface="Arial" panose="020B0604020202020204" pitchFamily="34" charset="0"/>
              <a:ea typeface="Times New Roman" panose="02020603050405020304" pitchFamily="18"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rPr>
              <a:t>¿Se efectúa una aleatorización correcta?: </a:t>
            </a:r>
            <a:r>
              <a:rPr lang="es-ES" sz="2900" dirty="0">
                <a:solidFill>
                  <a:srgbClr val="009900"/>
                </a:solidFill>
                <a:latin typeface="Calibri" panose="020F0502020204030204" pitchFamily="34" charset="0"/>
                <a:ea typeface="Times New Roman" panose="02020603050405020304" pitchFamily="18" charset="0"/>
              </a:rPr>
              <a:t>Si</a:t>
            </a:r>
            <a:r>
              <a:rPr lang="es-ES" sz="2900" dirty="0">
                <a:solidFill>
                  <a:srgbClr val="000000"/>
                </a:solidFill>
                <a:latin typeface="Calibri" panose="020F0502020204030204" pitchFamily="34" charset="0"/>
                <a:ea typeface="Times New Roman" panose="02020603050405020304" pitchFamily="18" charset="0"/>
              </a:rPr>
              <a:t>.</a:t>
            </a:r>
            <a:endParaRPr lang="es-ES" sz="2900" dirty="0">
              <a:latin typeface="Arial" panose="020B0604020202020204" pitchFamily="34" charset="0"/>
              <a:ea typeface="Times New Roman" panose="02020603050405020304" pitchFamily="18"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rPr>
              <a:t>¿Asignación oculta para los reclutadores?: </a:t>
            </a:r>
            <a:r>
              <a:rPr lang="es-ES" sz="2900" dirty="0">
                <a:solidFill>
                  <a:srgbClr val="FF0000"/>
                </a:solidFill>
                <a:latin typeface="Calibri" panose="020F0502020204030204" pitchFamily="34" charset="0"/>
                <a:ea typeface="Times New Roman" panose="02020603050405020304" pitchFamily="18" charset="0"/>
              </a:rPr>
              <a:t>No</a:t>
            </a:r>
            <a:r>
              <a:rPr lang="es-ES" sz="2900" dirty="0">
                <a:solidFill>
                  <a:srgbClr val="000000"/>
                </a:solidFill>
                <a:latin typeface="Calibri" panose="020F0502020204030204" pitchFamily="34" charset="0"/>
                <a:ea typeface="Times New Roman" panose="02020603050405020304" pitchFamily="18" charset="0"/>
              </a:rPr>
              <a:t>.</a:t>
            </a:r>
            <a:endParaRPr lang="es-ES" sz="2900" dirty="0">
              <a:latin typeface="Arial" panose="020B0604020202020204" pitchFamily="34" charset="0"/>
              <a:ea typeface="Times New Roman" panose="02020603050405020304" pitchFamily="18"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rPr>
              <a:t>¿Factores pronósticos equilibrados en el inicio y la implementación?: </a:t>
            </a:r>
            <a:r>
              <a:rPr lang="es-ES" sz="2900" dirty="0">
                <a:solidFill>
                  <a:srgbClr val="009900"/>
                </a:solidFill>
                <a:latin typeface="Calibri" panose="020F0502020204030204" pitchFamily="34" charset="0"/>
                <a:ea typeface="Times New Roman" panose="02020603050405020304" pitchFamily="18" charset="0"/>
              </a:rPr>
              <a:t>Sí</a:t>
            </a:r>
            <a:r>
              <a:rPr lang="es-ES" sz="2900" dirty="0">
                <a:latin typeface="Calibri" panose="020F0502020204030204" pitchFamily="34" charset="0"/>
                <a:ea typeface="Times New Roman" panose="02020603050405020304" pitchFamily="18" charset="0"/>
              </a:rPr>
              <a:t>.</a:t>
            </a:r>
            <a:endParaRPr lang="es-ES" sz="2900" dirty="0">
              <a:latin typeface="Arial" panose="020B0604020202020204" pitchFamily="34" charset="0"/>
              <a:ea typeface="Times New Roman" panose="02020603050405020304" pitchFamily="18"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rPr>
              <a:t>¿Asignación oculta para los pacientes y los médicos que hacen el seguimiento?: </a:t>
            </a:r>
            <a:r>
              <a:rPr lang="es-ES" sz="2900" dirty="0">
                <a:solidFill>
                  <a:srgbClr val="FF6600"/>
                </a:solidFill>
                <a:latin typeface="Calibri" panose="020F0502020204030204" pitchFamily="34" charset="0"/>
                <a:ea typeface="Times New Roman" panose="02020603050405020304" pitchFamily="18" charset="0"/>
              </a:rPr>
              <a:t>No y no (por el diseño)</a:t>
            </a:r>
            <a:r>
              <a:rPr lang="es-ES" sz="2900" dirty="0">
                <a:solidFill>
                  <a:srgbClr val="000000"/>
                </a:solidFill>
                <a:latin typeface="Calibri" panose="020F0502020204030204" pitchFamily="34" charset="0"/>
                <a:ea typeface="Times New Roman" panose="02020603050405020304" pitchFamily="18" charset="0"/>
              </a:rPr>
              <a:t>.</a:t>
            </a:r>
            <a:endParaRPr lang="es-ES" sz="2900" dirty="0">
              <a:latin typeface="Arial" panose="020B0604020202020204" pitchFamily="34" charset="0"/>
              <a:ea typeface="Times New Roman" panose="02020603050405020304" pitchFamily="18"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rPr>
              <a:t>¿Y para los que asignan los eventos?: </a:t>
            </a:r>
            <a:r>
              <a:rPr lang="es-ES" sz="2900" dirty="0">
                <a:solidFill>
                  <a:srgbClr val="009900"/>
                </a:solidFill>
                <a:latin typeface="Calibri" panose="020F0502020204030204" pitchFamily="34" charset="0"/>
                <a:ea typeface="Times New Roman" panose="02020603050405020304" pitchFamily="18" charset="0"/>
              </a:rPr>
              <a:t>Sí (referido al TAC)</a:t>
            </a:r>
            <a:r>
              <a:rPr lang="es-ES" sz="2900" dirty="0">
                <a:solidFill>
                  <a:srgbClr val="000000"/>
                </a:solidFill>
                <a:latin typeface="Calibri" panose="020F0502020204030204" pitchFamily="34" charset="0"/>
                <a:ea typeface="Times New Roman" panose="02020603050405020304" pitchFamily="18" charset="0"/>
              </a:rPr>
              <a:t>.</a:t>
            </a:r>
            <a:endParaRPr lang="es-ES" sz="2900" dirty="0">
              <a:latin typeface="Arial" panose="020B0604020202020204" pitchFamily="34" charset="0"/>
              <a:ea typeface="Times New Roman" panose="02020603050405020304" pitchFamily="18"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rPr>
              <a:t>¿Es completo el seguimiento, no deteniéndose antes de lo proyectado?: </a:t>
            </a:r>
            <a:r>
              <a:rPr lang="es-ES" sz="2900" dirty="0">
                <a:solidFill>
                  <a:srgbClr val="009900"/>
                </a:solidFill>
                <a:latin typeface="Calibri" panose="020F0502020204030204" pitchFamily="34" charset="0"/>
                <a:ea typeface="Times New Roman" panose="02020603050405020304" pitchFamily="18" charset="0"/>
              </a:rPr>
              <a:t>Sí</a:t>
            </a:r>
            <a:r>
              <a:rPr lang="es-ES" sz="2900" dirty="0">
                <a:solidFill>
                  <a:srgbClr val="000000"/>
                </a:solidFill>
                <a:latin typeface="Calibri" panose="020F0502020204030204" pitchFamily="34" charset="0"/>
                <a:ea typeface="Times New Roman" panose="02020603050405020304" pitchFamily="18" charset="0"/>
              </a:rPr>
              <a:t>.</a:t>
            </a:r>
            <a:endParaRPr lang="es-ES" sz="2900" dirty="0">
              <a:latin typeface="Arial" panose="020B0604020202020204" pitchFamily="34" charset="0"/>
              <a:ea typeface="Times New Roman" panose="02020603050405020304" pitchFamily="18"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rPr>
              <a:t>¿Se hacen los cálculos por intención de tratar (ITT), y/o por protocolo (PP)?: </a:t>
            </a:r>
            <a:r>
              <a:rPr lang="es-ES" sz="2900" dirty="0">
                <a:solidFill>
                  <a:srgbClr val="009900"/>
                </a:solidFill>
                <a:latin typeface="Calibri" panose="020F0502020204030204" pitchFamily="34" charset="0"/>
                <a:ea typeface="Times New Roman" panose="02020603050405020304" pitchFamily="18" charset="0"/>
              </a:rPr>
              <a:t>Informan por ITT y por PP.</a:t>
            </a:r>
            <a:endParaRPr lang="es-ES" sz="2900" dirty="0">
              <a:latin typeface="Arial" panose="020B0604020202020204" pitchFamily="34" charset="0"/>
              <a:ea typeface="Times New Roman" panose="02020603050405020304" pitchFamily="18"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rPr>
              <a:t>¿Se tienen en cuenta los abandonos y/o pérdidas para análisis de sensibilidad?: </a:t>
            </a:r>
            <a:r>
              <a:rPr lang="es-ES" sz="2900" dirty="0">
                <a:solidFill>
                  <a:srgbClr val="FF6600"/>
                </a:solidFill>
                <a:latin typeface="Calibri" panose="020F0502020204030204" pitchFamily="34" charset="0"/>
                <a:ea typeface="Times New Roman" panose="02020603050405020304" pitchFamily="18" charset="0"/>
              </a:rPr>
              <a:t>No procede</a:t>
            </a:r>
            <a:r>
              <a:rPr lang="es-ES" sz="2900" dirty="0">
                <a:solidFill>
                  <a:srgbClr val="000000"/>
                </a:solidFill>
                <a:latin typeface="Calibri" panose="020F0502020204030204" pitchFamily="34" charset="0"/>
                <a:ea typeface="Times New Roman" panose="02020603050405020304" pitchFamily="18" charset="0"/>
              </a:rPr>
              <a:t>.</a:t>
            </a:r>
            <a:endParaRPr lang="es-ES" sz="2900" dirty="0">
              <a:latin typeface="Arial" panose="020B0604020202020204" pitchFamily="34" charset="0"/>
              <a:ea typeface="Times New Roman" panose="02020603050405020304" pitchFamily="18"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rPr>
              <a:t>¿Los resultados son consistentes después de estos análisis de sensibilidad?: </a:t>
            </a:r>
            <a:r>
              <a:rPr lang="es-ES" sz="2900" dirty="0">
                <a:solidFill>
                  <a:srgbClr val="009900"/>
                </a:solidFill>
                <a:latin typeface="Calibri" panose="020F0502020204030204" pitchFamily="34" charset="0"/>
                <a:ea typeface="Times New Roman" panose="02020603050405020304" pitchFamily="18" charset="0"/>
              </a:rPr>
              <a:t>Sí</a:t>
            </a:r>
            <a:r>
              <a:rPr lang="es-ES" sz="2900" dirty="0">
                <a:solidFill>
                  <a:srgbClr val="000000"/>
                </a:solidFill>
                <a:latin typeface="Calibri" panose="020F0502020204030204" pitchFamily="34" charset="0"/>
                <a:ea typeface="Times New Roman" panose="02020603050405020304" pitchFamily="18" charset="0"/>
              </a:rPr>
              <a:t>.</a:t>
            </a:r>
            <a:endParaRPr lang="es-ES" sz="2900" dirty="0">
              <a:latin typeface="Arial" panose="020B0604020202020204" pitchFamily="34" charset="0"/>
              <a:ea typeface="Times New Roman" panose="02020603050405020304" pitchFamily="18" charset="0"/>
            </a:endParaRPr>
          </a:p>
          <a:p>
            <a:pPr algn="just">
              <a:spcAft>
                <a:spcPts val="0"/>
              </a:spcAft>
            </a:pPr>
            <a:r>
              <a:rPr lang="es-ES" sz="29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endParaRPr lang="es-ES" sz="29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3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3200" u="sng"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Sistema GRADE</a:t>
            </a:r>
            <a:r>
              <a:rPr lang="es-ES" sz="3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Validez de la evidencia </a:t>
            </a:r>
            <a:r>
              <a:rPr lang="es-ES" sz="32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MODERADA</a:t>
            </a:r>
            <a:r>
              <a:rPr lang="es-ES" sz="3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Justificamos la rebaja porque: a) no informan de los efectos adversos asociados a cada una de los dos grupos, especialmente psicológicos y de calidad de vida, ni de los inconvenientes; b) el estudio fue abierto para pacientes y médicos que hacen el seguimiento, si bien debido al diseño; c) no está cegado para los médicos reclutadores; y d) el número de pacientes no es lo suficientemente alto para una generalización.</a:t>
            </a:r>
            <a:endParaRPr lang="es-ES" sz="36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558919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74642" y="474522"/>
            <a:ext cx="10389705" cy="6244330"/>
          </a:xfrm>
        </p:spPr>
        <p:txBody>
          <a:bodyPr>
            <a:normAutofit/>
          </a:bodyPr>
          <a:lstStyle/>
          <a:p>
            <a:pPr algn="just">
              <a:spcAft>
                <a:spcPts val="0"/>
              </a:spcAft>
            </a:pPr>
            <a:r>
              <a:rPr lang="es-ES" b="1" dirty="0">
                <a:latin typeface="Calibri" panose="020F0502020204030204" pitchFamily="34" charset="0"/>
                <a:ea typeface="Times New Roman" panose="02020603050405020304" pitchFamily="18" charset="0"/>
              </a:rPr>
              <a:t> </a:t>
            </a:r>
            <a:endParaRPr lang="es-ES" sz="1800" dirty="0">
              <a:latin typeface="Arial" panose="020B0604020202020204" pitchFamily="34" charset="0"/>
              <a:ea typeface="Times New Roman" panose="02020603050405020304" pitchFamily="18" charset="0"/>
            </a:endParaRPr>
          </a:p>
          <a:p>
            <a:pPr algn="just">
              <a:lnSpc>
                <a:spcPct val="100000"/>
              </a:lnSpc>
              <a:spcAft>
                <a:spcPts val="0"/>
              </a:spcAft>
            </a:pPr>
            <a:r>
              <a:rPr lang="es-ES" b="1" i="1" dirty="0">
                <a:solidFill>
                  <a:srgbClr val="990099"/>
                </a:solidFill>
                <a:latin typeface="Calibri" panose="020F0502020204030204" pitchFamily="34" charset="0"/>
                <a:ea typeface="Times New Roman" panose="02020603050405020304" pitchFamily="18" charset="0"/>
                <a:cs typeface="Eras Medium ITC" panose="020B0602030504020804" pitchFamily="34" charset="0"/>
              </a:rPr>
              <a:t>VI. CONCLUSIONES Y RECOMENDACIONES.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Con una validez de evidencia MODERADA (sistema GRADE), </a:t>
            </a:r>
            <a:r>
              <a:rPr lang="es-ES" sz="2000" b="1" u="sng" dirty="0">
                <a:latin typeface="Calibri" panose="020F0502020204030204" pitchFamily="34" charset="0"/>
                <a:ea typeface="Times New Roman" panose="02020603050405020304" pitchFamily="18" charset="0"/>
              </a:rPr>
              <a:t>en pacientes con cáncer colorrectal en estadio II o III resecado quirúrgicamente</a:t>
            </a:r>
            <a:r>
              <a:rPr lang="es-ES" sz="2000" dirty="0">
                <a:latin typeface="Calibri" panose="020F0502020204030204" pitchFamily="34" charset="0"/>
                <a:ea typeface="Times New Roman" panose="02020603050405020304" pitchFamily="18" charset="0"/>
              </a:rPr>
              <a:t>, no se encontraron diferencias estadísticamente significativas en 5 años en mortalidad por todas las causas, mortalidad por CCR ni recurrencia de CCR, cuando se comparó un régimen de vigilancia alta (a los 6, 12, 18 y 24 meses) mediante tomografía computarizada y antígeno carcinoembrionario, frente a un régimen de frecuencia baja (a los 12 y 36 meses).</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 pesar de no informar de efectos adversos, estos resultados refuerzan la recomendación débil a favor del régimen de vigilancia baja frente al de vigilancia alta, dado que además son menores los inconvenientes y los costes.</a:t>
            </a:r>
            <a:endParaRPr lang="es-ES" sz="2000" dirty="0">
              <a:latin typeface="Arial" panose="020B0604020202020204" pitchFamily="34"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79255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5577" y="741949"/>
            <a:ext cx="10818223" cy="1325563"/>
          </a:xfrm>
        </p:spPr>
        <p:txBody>
          <a:bodyPr>
            <a:normAutofit fontScale="90000"/>
          </a:bodyPr>
          <a:lstStyle/>
          <a:p>
            <a:pPr>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Estudio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COLOFOL: Efecto sobre la mortalidad global y específica por cáncer colorrectal del seguimiento más o menos frecuente en pacientes con cáncer de colon estadios II o III.</a:t>
            </a:r>
            <a:r>
              <a:rPr lang="es-ES" sz="600" dirty="0">
                <a:latin typeface="Arial" panose="020B0604020202020204" pitchFamily="34" charset="0"/>
                <a:ea typeface="Times New Roman" panose="02020603050405020304" pitchFamily="18" charset="0"/>
                <a:cs typeface="Times New Roman" panose="02020603050405020304" pitchFamily="18" charset="0"/>
              </a:rPr>
              <a:t/>
            </a:r>
            <a:br>
              <a:rPr lang="es-ES" sz="600" dirty="0">
                <a:latin typeface="Arial" panose="020B0604020202020204" pitchFamily="34" charset="0"/>
                <a:ea typeface="Times New Roman" panose="02020603050405020304" pitchFamily="18" charset="0"/>
                <a:cs typeface="Times New Roman" panose="02020603050405020304" pitchFamily="18" charset="0"/>
              </a:rPr>
            </a:br>
            <a:r>
              <a:rPr lang="es-ES" sz="6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a:latin typeface="Arial" panose="020B0604020202020204" pitchFamily="34" charset="0"/>
                <a:ea typeface="Times New Roman" panose="02020603050405020304" pitchFamily="18" charset="0"/>
                <a:cs typeface="Times New Roman" panose="02020603050405020304" pitchFamily="18" charset="0"/>
              </a:rPr>
              <a:t/>
            </a:r>
            <a:br>
              <a:rPr lang="es-ES" sz="1600" dirty="0">
                <a:latin typeface="Arial" panose="020B0604020202020204" pitchFamily="34" charset="0"/>
                <a:ea typeface="Times New Roman" panose="02020603050405020304" pitchFamily="18" charset="0"/>
                <a:cs typeface="Times New Roman" panose="02020603050405020304" pitchFamily="18" charset="0"/>
              </a:rPr>
            </a:br>
            <a:r>
              <a:rPr lang="en-US" sz="1600" dirty="0" err="1"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Wille-Jørgensen</a:t>
            </a:r>
            <a:r>
              <a:rPr lang="en-US" sz="1600"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n-U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 </a:t>
            </a:r>
            <a:r>
              <a:rPr lang="en-U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Syk</a:t>
            </a:r>
            <a:r>
              <a:rPr lang="en-U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I, </a:t>
            </a:r>
            <a:r>
              <a:rPr lang="en-U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Smedh</a:t>
            </a:r>
            <a:r>
              <a:rPr lang="en-U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K, </a:t>
            </a:r>
            <a:r>
              <a:rPr lang="en-U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Laurberg</a:t>
            </a:r>
            <a:r>
              <a:rPr lang="en-U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S, on behalf of the COLOFOL Study Group. Effect of More vs Less Frequent Follow-up Testing on Overall and Colorectal Cancer–Specific Mortality in Patients With Stage II or III Colorectal Cancer. The COLOFOL Randomized Clinical Trial JAMA. 2018 May 22;319(20):2095-2103.</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r>
            <a:b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br>
            <a:r>
              <a:rPr lang="es-ES" dirty="0">
                <a:latin typeface="Arial" panose="020B0604020202020204" pitchFamily="34" charset="0"/>
                <a:ea typeface="Times New Roman" panose="02020603050405020304" pitchFamily="18" charset="0"/>
                <a:cs typeface="Times New Roman" panose="02020603050405020304" pitchFamily="18" charset="0"/>
              </a:rPr>
              <a:t/>
            </a:r>
            <a:br>
              <a:rPr lang="es-ES" dirty="0">
                <a:latin typeface="Arial" panose="020B0604020202020204" pitchFamily="34" charset="0"/>
                <a:ea typeface="Times New Roman" panose="02020603050405020304" pitchFamily="18" charset="0"/>
                <a:cs typeface="Times New Roman" panose="02020603050405020304" pitchFamily="18" charset="0"/>
              </a:rPr>
            </a:br>
            <a:endParaRPr lang="es-ES" dirty="0"/>
          </a:p>
        </p:txBody>
      </p:sp>
      <p:sp>
        <p:nvSpPr>
          <p:cNvPr id="3" name="Marcador de contenido 2"/>
          <p:cNvSpPr>
            <a:spLocks noGrp="1"/>
          </p:cNvSpPr>
          <p:nvPr>
            <p:ph idx="1"/>
          </p:nvPr>
        </p:nvSpPr>
        <p:spPr>
          <a:xfrm>
            <a:off x="4202105" y="1783553"/>
            <a:ext cx="7151695" cy="4651512"/>
          </a:xfrm>
        </p:spPr>
        <p:txBody>
          <a:bodyPr>
            <a:normAutofit lnSpcReduction="10000"/>
          </a:bodyPr>
          <a:lstStyle/>
          <a:p>
            <a:pPr marL="0" indent="0" algn="just">
              <a:lnSpc>
                <a:spcPct val="110000"/>
              </a:lnSpc>
              <a:spcAft>
                <a:spcPts val="0"/>
              </a:spcAft>
              <a:buNone/>
            </a:pPr>
            <a:r>
              <a:rPr lang="es-ES" sz="22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 INTRODUCCIÓN.</a:t>
            </a:r>
            <a:endParaRPr lang="es-ES"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00000"/>
              </a:lnSpc>
              <a:spcAft>
                <a:spcPts val="0"/>
              </a:spcAft>
              <a:buNone/>
            </a:pPr>
            <a:r>
              <a:rPr lang="es-ES" sz="2000" dirty="0">
                <a:latin typeface="Calibri" panose="020F0502020204030204" pitchFamily="34" charset="0"/>
                <a:ea typeface="Times New Roman" panose="02020603050405020304" pitchFamily="18" charset="0"/>
                <a:cs typeface="Times New Roman" panose="02020603050405020304" pitchFamily="18" charset="0"/>
              </a:rPr>
              <a:t>El cáncer colorrectal (CCR) es una de las principales causas de morbi-mortalidad. En España supone el 3,8% de la mortalidad por todas las causas, por detrás de la mortalidad por insuficiencia cardíaca (5,3%), y por delante de la mortalidad por cáncer de mama en mujeres (3,1%) y de próstata en varones (3%).</a:t>
            </a:r>
          </a:p>
          <a:p>
            <a:pPr marL="0" indent="0" algn="just">
              <a:lnSpc>
                <a:spcPct val="100000"/>
              </a:lnSpc>
              <a:spcAft>
                <a:spcPts val="0"/>
              </a:spcAft>
              <a:buNone/>
            </a:pPr>
            <a:r>
              <a:rPr lang="es-ES" sz="2000" dirty="0">
                <a:latin typeface="Calibri" panose="020F0502020204030204" pitchFamily="34" charset="0"/>
                <a:ea typeface="Times New Roman" panose="02020603050405020304" pitchFamily="18" charset="0"/>
                <a:cs typeface="Times New Roman" panose="02020603050405020304" pitchFamily="18" charset="0"/>
              </a:rPr>
              <a:t>La múltiple utilidad del CMBD de España proporciona datos epidemiológicos de calidad de evidencia desde baja a alta. Y así, para el período 1999-2015, hemos extraído las tasas de hospitalización y defunciones anuales por grupos de edad de las variables a) mortalidad por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CCR; </a:t>
            </a:r>
            <a:r>
              <a:rPr lang="es-ES" sz="2000" dirty="0">
                <a:latin typeface="Calibri" panose="020F0502020204030204" pitchFamily="34" charset="0"/>
                <a:ea typeface="Times New Roman" panose="02020603050405020304" pitchFamily="18" charset="0"/>
                <a:cs typeface="Times New Roman" panose="02020603050405020304" pitchFamily="18" charset="0"/>
              </a:rPr>
              <a:t>b) casos de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CCR; </a:t>
            </a:r>
            <a:r>
              <a:rPr lang="es-ES" sz="2000" dirty="0">
                <a:latin typeface="Calibri" panose="020F0502020204030204" pitchFamily="34" charset="0"/>
                <a:ea typeface="Times New Roman" panose="02020603050405020304" pitchFamily="18" charset="0"/>
                <a:cs typeface="Times New Roman" panose="02020603050405020304" pitchFamily="18" charset="0"/>
              </a:rPr>
              <a:t>c) mortalidad por todas las causas. La validez de la información del CMBD es moderada para el CCR y la Mortalidad por CCR y alta para la Mortalidad por todas las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causas.</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0000"/>
              </a:lnSpc>
              <a:spcAft>
                <a:spcPts val="0"/>
              </a:spcAft>
              <a:buNone/>
            </a:pP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721641" y="1783553"/>
            <a:ext cx="3135279" cy="3977166"/>
          </a:xfrm>
          <a:prstGeom prst="rect">
            <a:avLst/>
          </a:prstGeom>
        </p:spPr>
      </p:pic>
    </p:spTree>
    <p:extLst>
      <p:ext uri="{BB962C8B-B14F-4D97-AF65-F5344CB8AC3E}">
        <p14:creationId xmlns:p14="http://schemas.microsoft.com/office/powerpoint/2010/main" val="1765609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161782" y="336210"/>
            <a:ext cx="9615076" cy="6273597"/>
          </a:xfrm>
          <a:prstGeom prst="rect">
            <a:avLst/>
          </a:prstGeom>
        </p:spPr>
      </p:pic>
    </p:spTree>
    <p:extLst>
      <p:ext uri="{BB962C8B-B14F-4D97-AF65-F5344CB8AC3E}">
        <p14:creationId xmlns:p14="http://schemas.microsoft.com/office/powerpoint/2010/main" val="426286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884331"/>
            <a:ext cx="10058399" cy="5089338"/>
          </a:xfrm>
        </p:spPr>
        <p:txBody>
          <a:bodyPr>
            <a:normAutofit/>
          </a:bodyPr>
          <a:lstStyle/>
          <a:p>
            <a:pPr indent="450215" algn="just">
              <a:lnSpc>
                <a:spcPct val="110000"/>
              </a:lnSpc>
              <a:spcAft>
                <a:spcPts val="0"/>
              </a:spcAft>
            </a:pPr>
            <a:r>
              <a:rPr lang="es-ES" sz="2000" dirty="0">
                <a:solidFill>
                  <a:srgbClr val="000000"/>
                </a:solidFill>
                <a:latin typeface="Calibri" panose="020F0502020204030204" pitchFamily="34" charset="0"/>
                <a:ea typeface="Times New Roman" panose="02020603050405020304" pitchFamily="18" charset="0"/>
              </a:rPr>
              <a:t>En el cómputo de los países desarrollados, el cáncer colorrectal es el más frecuente si se incluyen ambos sexos, diagnosticándose unos 700.000 casos anuales, de los cuales dos terceras partes suelen presentar estadios II o III al diagnóstico, siendo la mayor parte de ellos tratados con cirugía con intención curativa. En la mayoría de los casos estos pacientes van a ser sometidos a un programa de vigilancia con el objetivo de detectar, de la forma lo más precoz posible, recidivas de la enfermedad, así como tumores metacrónicos que se puedan beneficiar de una terapia de rescate. Sin embargo, la frecuencia con la que se debe hacer dicha vigilancia es objeto de controversia. </a:t>
            </a:r>
            <a:endParaRPr lang="es-ES" sz="2000" dirty="0">
              <a:latin typeface="Arial" panose="020B0604020202020204" pitchFamily="34" charset="0"/>
              <a:ea typeface="Times New Roman" panose="02020603050405020304" pitchFamily="18" charset="0"/>
            </a:endParaRPr>
          </a:p>
          <a:p>
            <a:pPr indent="450215" algn="just">
              <a:lnSpc>
                <a:spcPct val="110000"/>
              </a:lnSpc>
              <a:spcAft>
                <a:spcPts val="0"/>
              </a:spcAft>
            </a:pPr>
            <a:r>
              <a:rPr lang="es-ES" sz="2000" dirty="0">
                <a:solidFill>
                  <a:srgbClr val="000000"/>
                </a:solidFill>
                <a:latin typeface="Calibri" panose="020F0502020204030204" pitchFamily="34" charset="0"/>
                <a:ea typeface="Times New Roman" panose="02020603050405020304" pitchFamily="18" charset="0"/>
              </a:rPr>
              <a:t>Los investigadores de este estudio pretenden determinar si el seguimiento de frecuencia alta proporciona un beneficio en supervivencia frente al seguimiento de frecuencia baja, en pacientes con cáncer colorrectal estadios II y III resecado quirúrgicamente. Tal seguimiento consiste en tomografía axial computarizada (TAC) y determinación sérica </a:t>
            </a:r>
            <a:r>
              <a:rPr lang="es-ES" sz="2000" dirty="0" smtClean="0">
                <a:solidFill>
                  <a:srgbClr val="000000"/>
                </a:solidFill>
                <a:latin typeface="Calibri" panose="020F0502020204030204" pitchFamily="34" charset="0"/>
                <a:ea typeface="Times New Roman" panose="02020603050405020304" pitchFamily="18" charset="0"/>
              </a:rPr>
              <a:t>del antígeno </a:t>
            </a:r>
            <a:r>
              <a:rPr lang="es-ES" sz="2000" dirty="0">
                <a:solidFill>
                  <a:srgbClr val="000000"/>
                </a:solidFill>
                <a:latin typeface="Calibri" panose="020F0502020204030204" pitchFamily="34" charset="0"/>
                <a:ea typeface="Times New Roman" panose="02020603050405020304" pitchFamily="18" charset="0"/>
              </a:rPr>
              <a:t>carcinoembrionario (CEA).</a:t>
            </a:r>
            <a:endParaRPr lang="es-ES" sz="2000" dirty="0">
              <a:latin typeface="Arial" panose="020B0604020202020204" pitchFamily="34" charset="0"/>
              <a:ea typeface="Times New Roman" panose="02020603050405020304" pitchFamily="18" charset="0"/>
            </a:endParaRPr>
          </a:p>
          <a:p>
            <a:pPr algn="just">
              <a:lnSpc>
                <a:spcPct val="120000"/>
              </a:lnSpc>
              <a:spcAft>
                <a:spcPts val="0"/>
              </a:spcAft>
            </a:pPr>
            <a:endParaRPr lang="es-ES" dirty="0"/>
          </a:p>
        </p:txBody>
      </p:sp>
    </p:spTree>
    <p:extLst>
      <p:ext uri="{BB962C8B-B14F-4D97-AF65-F5344CB8AC3E}">
        <p14:creationId xmlns:p14="http://schemas.microsoft.com/office/powerpoint/2010/main" val="3635648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36212" y="479383"/>
            <a:ext cx="10319468" cy="5516468"/>
          </a:xfrm>
        </p:spPr>
        <p:txBody>
          <a:bodyPr>
            <a:noAutofit/>
          </a:bodyPr>
          <a:lstStyle/>
          <a:p>
            <a:pPr algn="just">
              <a:lnSpc>
                <a:spcPct val="100000"/>
              </a:lnSpc>
              <a:spcAft>
                <a:spcPts val="0"/>
              </a:spcAft>
            </a:pPr>
            <a:r>
              <a:rPr lang="en-GB" b="1" i="1" dirty="0">
                <a:solidFill>
                  <a:srgbClr val="990099"/>
                </a:solidFill>
                <a:latin typeface="Calibri" panose="020F0502020204030204" pitchFamily="34" charset="0"/>
                <a:ea typeface="Times New Roman" panose="02020603050405020304" pitchFamily="18" charset="0"/>
              </a:rPr>
              <a:t>II. LO PROYECTADO.</a:t>
            </a:r>
            <a:endParaRPr lang="es-ES" dirty="0">
              <a:latin typeface="Arial" panose="020B0604020202020204" pitchFamily="34" charset="0"/>
              <a:ea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A) OBJETIVO.</a:t>
            </a:r>
            <a:r>
              <a:rPr lang="es-ES" sz="2000" b="1" dirty="0">
                <a:solidFill>
                  <a:srgbClr val="333333"/>
                </a:solidFill>
                <a:latin typeface="Calibri" panose="020F0502020204030204" pitchFamily="34" charset="0"/>
                <a:ea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rPr>
              <a:t>En pacientes con cáncer colorrectal estadios II o III resecados quirúrgicamente, se evalúa si el seguimiento de frecuencia alta mediante TAC torácico y abdominal, más la determinación sérica del CEA a los 6, 12, 18 y 24 meses, proporciona beneficios en términos de mortalidad global y mortalidad específica por cáncer de colon, frente al seguimiento de frecuencia baja con los mismos test a los 12 y 36 meses.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Duración planificada:</a:t>
            </a:r>
            <a:r>
              <a:rPr lang="es-ES" sz="2000" dirty="0">
                <a:latin typeface="Calibri" panose="020F0502020204030204" pitchFamily="34" charset="0"/>
                <a:ea typeface="Times New Roman" panose="02020603050405020304" pitchFamily="18" charset="0"/>
              </a:rPr>
              <a:t> 5 años.</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pPr>
            <a:r>
              <a:rPr lang="es-ES" sz="2000" b="1" dirty="0">
                <a:solidFill>
                  <a:srgbClr val="0000FF"/>
                </a:solidFill>
                <a:latin typeface="Calibri" panose="020F0502020204030204" pitchFamily="34" charset="0"/>
                <a:ea typeface="Times New Roman" panose="02020603050405020304" pitchFamily="18" charset="0"/>
              </a:rPr>
              <a:t>B) TIPO DE ESTUDIO</a:t>
            </a:r>
            <a:r>
              <a:rPr lang="es-ES" sz="2000" b="1" dirty="0">
                <a:solidFill>
                  <a:srgbClr val="002060"/>
                </a:solidFill>
                <a:latin typeface="Calibri" panose="020F0502020204030204" pitchFamily="34" charset="0"/>
                <a:ea typeface="Times New Roman" panose="02020603050405020304" pitchFamily="18" charset="0"/>
              </a:rPr>
              <a:t>.</a:t>
            </a:r>
            <a:r>
              <a:rPr lang="es-ES" sz="2000" dirty="0">
                <a:latin typeface="Calibri" panose="020F0502020204030204" pitchFamily="34" charset="0"/>
                <a:ea typeface="Times New Roman" panose="02020603050405020304" pitchFamily="18" charset="0"/>
              </a:rPr>
              <a:t> Estudio aleatorizado, multicéntrico y no cegado. Basándose en el resultado de dos metaanálisis uno de los cuáles informada de una reducción absoluta del riesgo de mortalidad con un rango del 9 al 13%, el estudio es diseñado para detectar una diferencia absoluta de la tasa de mortalidad de un 6% entre el grupo de seguimiento de frecuencia alta frente al de seguimiento de frecuencia baja. Asumiendo un 5% de riesgo de error tipo I y un 15% de riesgo de error tipo II, 1083 pacientes debían ser aleatorizados para cada grupo. Esperándose una tasa de abandono del 20%, el número total planificado de </a:t>
            </a:r>
            <a:endParaRPr lang="es-ES" sz="2000" dirty="0"/>
          </a:p>
        </p:txBody>
      </p:sp>
    </p:spTree>
    <p:extLst>
      <p:ext uri="{BB962C8B-B14F-4D97-AF65-F5344CB8AC3E}">
        <p14:creationId xmlns:p14="http://schemas.microsoft.com/office/powerpoint/2010/main" val="309582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884331"/>
            <a:ext cx="10058399" cy="5089338"/>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C) POBLACIÓN ESTUDIADA Y CRITERIOS DE INCLUSIÓN Y EXCLUSIÓN.</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1º Criterios de inclusión:</a:t>
            </a:r>
            <a:r>
              <a:rPr lang="es-ES" sz="2000" dirty="0">
                <a:latin typeface="Calibri" panose="020F0502020204030204" pitchFamily="34" charset="0"/>
                <a:ea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rPr>
              <a:t>Adenocarcinoma colorrectal resecado quirúrgicamente con intención curativa (con o sin tratamiento adyuvante), edad </a:t>
            </a:r>
            <a:r>
              <a:rPr lang="es-ES" sz="2000" u="sng" dirty="0">
                <a:solidFill>
                  <a:srgbClr val="000000"/>
                </a:solidFill>
                <a:latin typeface="Calibri" panose="020F0502020204030204" pitchFamily="34" charset="0"/>
                <a:ea typeface="Times New Roman" panose="02020603050405020304" pitchFamily="18" charset="0"/>
              </a:rPr>
              <a:t>&lt;</a:t>
            </a:r>
            <a:r>
              <a:rPr lang="es-ES" sz="2000" dirty="0">
                <a:solidFill>
                  <a:srgbClr val="000000"/>
                </a:solidFill>
                <a:latin typeface="Calibri" panose="020F0502020204030204" pitchFamily="34" charset="0"/>
                <a:ea typeface="Times New Roman" panose="02020603050405020304" pitchFamily="18" charset="0"/>
              </a:rPr>
              <a:t> 75 años, descartado tumor sincrónico mediante enema baritado perioperatorio o colonoscopia dentro de los 3 meses posteriores a la cirugía, estadios tumorales II o III (T3-T4, N0-N1-N2, M0).</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2º Criterios de exclusión:</a:t>
            </a:r>
            <a:r>
              <a:rPr lang="es-ES" sz="2000" dirty="0">
                <a:latin typeface="Calibri" panose="020F0502020204030204" pitchFamily="34" charset="0"/>
                <a:ea typeface="Times New Roman" panose="02020603050405020304" pitchFamily="18" charset="0"/>
              </a:rPr>
              <a:t> Poliposis adenomatosa familiar, cáncer colorrectal hereditario no polipósico, resección local de cáncer colorrectal (ej. Microcirugía transanal endoscópica), expectativa de vida inferior a 2 años (por patología concomitante como enfermedad cardiaca, cirrosis hepática, …), paciente médicamente inoperable, antecedentes de tumores malignos (excepto cáncer de piel no melanoma) y participación en otro ensayo clínico. </a:t>
            </a:r>
            <a:endParaRPr lang="es-ES" sz="20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29205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fontScale="85000" lnSpcReduction="20000"/>
          </a:bodyPr>
          <a:lstStyle/>
          <a:p>
            <a:pPr algn="just">
              <a:lnSpc>
                <a:spcPct val="120000"/>
              </a:lnSpc>
              <a:spcAft>
                <a:spcPts val="0"/>
              </a:spcAft>
            </a:pPr>
            <a:r>
              <a:rPr lang="en-GB" sz="2800" b="1" i="1" dirty="0">
                <a:solidFill>
                  <a:srgbClr val="990099"/>
                </a:solidFill>
                <a:latin typeface="Calibri" panose="020F0502020204030204" pitchFamily="34" charset="0"/>
                <a:ea typeface="Times New Roman" panose="02020603050405020304" pitchFamily="18" charset="0"/>
              </a:rPr>
              <a:t>III. LO CONSEGUIDO.</a:t>
            </a:r>
            <a:endParaRPr lang="es-ES" sz="2800" dirty="0">
              <a:latin typeface="Arial" panose="020B0604020202020204" pitchFamily="34" charset="0"/>
              <a:ea typeface="Times New Roman" panose="02020603050405020304" pitchFamily="18" charset="0"/>
            </a:endParaRPr>
          </a:p>
          <a:p>
            <a:pPr algn="just">
              <a:lnSpc>
                <a:spcPct val="120000"/>
              </a:lnSpc>
              <a:spcAft>
                <a:spcPts val="0"/>
              </a:spcAft>
            </a:pPr>
            <a:r>
              <a:rPr lang="es-ES" b="1" dirty="0" smtClean="0">
                <a:solidFill>
                  <a:srgbClr val="0000FF"/>
                </a:solidFill>
                <a:latin typeface="Calibri" panose="020F0502020204030204" pitchFamily="34" charset="0"/>
                <a:ea typeface="Times New Roman" panose="02020603050405020304" pitchFamily="18" charset="0"/>
                <a:cs typeface="Eras Medium ITC" panose="020B0602030504020804" pitchFamily="34" charset="0"/>
              </a:rPr>
              <a:t>A</a:t>
            </a:r>
            <a:r>
              <a:rPr lang="es-ES"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ASIGNACIÓN DE LOS SUJETOS A LOS GRUPOS.</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smtClean="0">
                <a:solidFill>
                  <a:srgbClr val="0000FF"/>
                </a:solidFill>
                <a:latin typeface="Calibri" panose="020F0502020204030204" pitchFamily="34" charset="0"/>
                <a:ea typeface="Times New Roman" panose="02020603050405020304" pitchFamily="18" charset="0"/>
              </a:rPr>
              <a:t>1º </a:t>
            </a:r>
            <a:r>
              <a:rPr lang="es-ES" b="1" dirty="0">
                <a:solidFill>
                  <a:srgbClr val="0000FF"/>
                </a:solidFill>
                <a:latin typeface="Calibri" panose="020F0502020204030204" pitchFamily="34" charset="0"/>
                <a:ea typeface="Times New Roman" panose="02020603050405020304" pitchFamily="18" charset="0"/>
              </a:rPr>
              <a:t>¿Se efectuó la aleatorización?:</a:t>
            </a:r>
            <a:r>
              <a:rPr lang="es-ES" dirty="0">
                <a:latin typeface="Calibri" panose="020F0502020204030204" pitchFamily="34" charset="0"/>
                <a:ea typeface="Times New Roman" panose="02020603050405020304" pitchFamily="18" charset="0"/>
              </a:rPr>
              <a:t> Sí</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rPr>
              <a:t>2º </a:t>
            </a:r>
            <a:r>
              <a:rPr lang="es-ES" b="1" dirty="0">
                <a:solidFill>
                  <a:srgbClr val="0000FF"/>
                </a:solidFill>
                <a:latin typeface="Calibri" panose="020F0502020204030204" pitchFamily="34" charset="0"/>
                <a:ea typeface="Times New Roman" panose="02020603050405020304" pitchFamily="18" charset="0"/>
              </a:rPr>
              <a:t>¿Se mantuvo oculta la asignación de los grupos para los reclutadores?:</a:t>
            </a:r>
            <a:r>
              <a:rPr lang="es-ES" dirty="0">
                <a:latin typeface="Calibri" panose="020F0502020204030204" pitchFamily="34" charset="0"/>
                <a:ea typeface="Times New Roman" panose="02020603050405020304" pitchFamily="18" charset="0"/>
              </a:rPr>
              <a:t> No</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cs typeface="Eras Medium ITC" panose="020B0602030504020804" pitchFamily="34" charset="0"/>
              </a:rPr>
              <a:t>3º </a:t>
            </a:r>
            <a:r>
              <a:rPr lang="es-ES"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Pacientes que fueron al grupo de intervención y de control.</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latin typeface="Calibri" panose="020F0502020204030204" pitchFamily="34" charset="0"/>
                <a:ea typeface="Times New Roman" panose="02020603050405020304" pitchFamily="18" charset="0"/>
              </a:rPr>
              <a:t>	</a:t>
            </a:r>
            <a:r>
              <a:rPr lang="es-ES" b="1" dirty="0">
                <a:solidFill>
                  <a:srgbClr val="0000FF"/>
                </a:solidFill>
                <a:latin typeface="Calibri" panose="020F0502020204030204" pitchFamily="34" charset="0"/>
                <a:ea typeface="Times New Roman" panose="02020603050405020304" pitchFamily="18" charset="0"/>
              </a:rPr>
              <a:t>a) Grupo de intervención:</a:t>
            </a:r>
            <a:r>
              <a:rPr lang="es-ES" dirty="0">
                <a:latin typeface="Calibri" panose="020F0502020204030204" pitchFamily="34" charset="0"/>
                <a:ea typeface="Times New Roman" panose="02020603050405020304" pitchFamily="18" charset="0"/>
              </a:rPr>
              <a:t> 1256 pacientes con frecuencia baja de </a:t>
            </a:r>
            <a:r>
              <a:rPr lang="es-ES" dirty="0">
                <a:solidFill>
                  <a:srgbClr val="000000"/>
                </a:solidFill>
                <a:latin typeface="Calibri" panose="020F0502020204030204" pitchFamily="34" charset="0"/>
                <a:ea typeface="Times New Roman" panose="02020603050405020304" pitchFamily="18" charset="0"/>
              </a:rPr>
              <a:t>seguimiento.</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b="1" dirty="0">
                <a:latin typeface="Calibri" panose="020F0502020204030204" pitchFamily="34" charset="0"/>
                <a:ea typeface="Times New Roman" panose="02020603050405020304" pitchFamily="18" charset="0"/>
              </a:rPr>
              <a:t>	</a:t>
            </a:r>
            <a:r>
              <a:rPr lang="es-ES" b="1" dirty="0">
                <a:solidFill>
                  <a:srgbClr val="0000FF"/>
                </a:solidFill>
                <a:latin typeface="Calibri" panose="020F0502020204030204" pitchFamily="34" charset="0"/>
                <a:ea typeface="Times New Roman" panose="02020603050405020304" pitchFamily="18" charset="0"/>
              </a:rPr>
              <a:t>b) Grupo de control:</a:t>
            </a:r>
            <a:r>
              <a:rPr lang="es-ES" dirty="0">
                <a:latin typeface="Calibri" panose="020F0502020204030204" pitchFamily="34" charset="0"/>
                <a:ea typeface="Times New Roman" panose="02020603050405020304" pitchFamily="18" charset="0"/>
              </a:rPr>
              <a:t> 1253 pacientes con frecuencia alta de </a:t>
            </a:r>
            <a:r>
              <a:rPr lang="es-ES" dirty="0">
                <a:solidFill>
                  <a:srgbClr val="000000"/>
                </a:solidFill>
                <a:latin typeface="Calibri" panose="020F0502020204030204" pitchFamily="34" charset="0"/>
                <a:ea typeface="Times New Roman" panose="02020603050405020304" pitchFamily="18" charset="0"/>
              </a:rPr>
              <a:t>seguimiento.</a:t>
            </a:r>
            <a:endParaRPr lang="es-ES" sz="1800" dirty="0">
              <a:latin typeface="Arial" panose="020B0604020202020204" pitchFamily="34" charset="0"/>
              <a:ea typeface="Times New Roman" panose="02020603050405020304" pitchFamily="18"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rPr>
              <a:t>3º ¿Resultaron similares en el inicio los grupos de intervención y control con respecto a los factores pronósticos conocidos?:</a:t>
            </a:r>
            <a:r>
              <a:rPr lang="es-ES" dirty="0" smtClean="0">
                <a:latin typeface="Calibri" panose="020F0502020204030204" pitchFamily="34" charset="0"/>
                <a:ea typeface="Times New Roman" panose="02020603050405020304" pitchFamily="18" charset="0"/>
              </a:rPr>
              <a:t> No se encontraron diferencias estadísticamente significativas entre ambos grupos, siendo bien equilibrados, tal como mostramos en la </a:t>
            </a:r>
            <a:r>
              <a:rPr lang="es-ES" b="1" dirty="0" smtClean="0">
                <a:solidFill>
                  <a:srgbClr val="993300"/>
                </a:solidFill>
                <a:latin typeface="Calibri" panose="020F0502020204030204" pitchFamily="34" charset="0"/>
                <a:ea typeface="Times New Roman" panose="02020603050405020304" pitchFamily="18" charset="0"/>
              </a:rPr>
              <a:t>tabla 2</a:t>
            </a:r>
            <a:r>
              <a:rPr lang="es-ES" dirty="0" smtClean="0">
                <a:latin typeface="Calibri" panose="020F0502020204030204" pitchFamily="34" charset="0"/>
                <a:ea typeface="Times New Roman" panose="02020603050405020304" pitchFamily="18" charset="0"/>
              </a:rPr>
              <a:t>.</a:t>
            </a:r>
            <a:endParaRPr lang="es-ES" sz="1800" dirty="0" smtClean="0">
              <a:latin typeface="Arial" panose="020B0604020202020204" pitchFamily="34" charset="0"/>
              <a:ea typeface="Times New Roman" panose="02020603050405020304" pitchFamily="18"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rPr>
              <a:t>4º </a:t>
            </a:r>
            <a:r>
              <a:rPr lang="es-ES" b="1" dirty="0">
                <a:solidFill>
                  <a:srgbClr val="0000FF"/>
                </a:solidFill>
                <a:latin typeface="Calibri" panose="020F0502020204030204" pitchFamily="34" charset="0"/>
                <a:ea typeface="Times New Roman" panose="02020603050405020304" pitchFamily="18" charset="0"/>
              </a:rPr>
              <a:t>¿Se mantuvo oculta la asignación de los grupos para los pacientes y los médicos que hacen el seguimiento?: </a:t>
            </a:r>
            <a:r>
              <a:rPr lang="es-ES" dirty="0">
                <a:solidFill>
                  <a:srgbClr val="000000"/>
                </a:solidFill>
                <a:latin typeface="Calibri" panose="020F0502020204030204" pitchFamily="34" charset="0"/>
                <a:ea typeface="Times New Roman" panose="02020603050405020304" pitchFamily="18" charset="0"/>
              </a:rPr>
              <a:t>No y no.</a:t>
            </a:r>
            <a:r>
              <a:rPr lang="es-ES" b="1" dirty="0">
                <a:solidFill>
                  <a:srgbClr val="000000"/>
                </a:solidFill>
                <a:latin typeface="Calibri" panose="020F0502020204030204" pitchFamily="34" charset="0"/>
                <a:ea typeface="Times New Roman" panose="02020603050405020304" pitchFamily="18" charset="0"/>
              </a:rPr>
              <a:t> </a:t>
            </a:r>
            <a:r>
              <a:rPr lang="es-ES" b="1" dirty="0">
                <a:solidFill>
                  <a:srgbClr val="0000FF"/>
                </a:solidFill>
                <a:latin typeface="Calibri" panose="020F0502020204030204" pitchFamily="34" charset="0"/>
                <a:ea typeface="Times New Roman" panose="02020603050405020304" pitchFamily="18" charset="0"/>
              </a:rPr>
              <a:t>¿Y para los investigadores que asignan los eventos?:</a:t>
            </a:r>
            <a:r>
              <a:rPr lang="es-ES" dirty="0">
                <a:latin typeface="Calibri" panose="020F0502020204030204" pitchFamily="34" charset="0"/>
                <a:ea typeface="Times New Roman" panose="02020603050405020304" pitchFamily="18" charset="0"/>
              </a:rPr>
              <a:t> Un consultor externo (</a:t>
            </a:r>
            <a:r>
              <a:rPr lang="es-ES" dirty="0" err="1">
                <a:latin typeface="Calibri" panose="020F0502020204030204" pitchFamily="34" charset="0"/>
                <a:ea typeface="Times New Roman" panose="02020603050405020304" pitchFamily="18" charset="0"/>
              </a:rPr>
              <a:t>Lennart</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Blomquist</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KarolinskaHospital</a:t>
            </a:r>
            <a:r>
              <a:rPr lang="es-ES" dirty="0">
                <a:latin typeface="Calibri" panose="020F0502020204030204" pitchFamily="34" charset="0"/>
                <a:ea typeface="Times New Roman" panose="02020603050405020304" pitchFamily="18" charset="0"/>
              </a:rPr>
              <a:t>, Estocolmo) con amplia experiencia en tomografía computarizada abdominal certificó la calidad de las tomografías computarizadas en cada centro de reclutamiento).</a:t>
            </a:r>
            <a:endParaRPr lang="es-ES"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0537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2063932" y="179705"/>
            <a:ext cx="7746274" cy="6526594"/>
          </a:xfrm>
          <a:prstGeom prst="rect">
            <a:avLst/>
          </a:prstGeom>
        </p:spPr>
      </p:pic>
    </p:spTree>
    <p:extLst>
      <p:ext uri="{BB962C8B-B14F-4D97-AF65-F5344CB8AC3E}">
        <p14:creationId xmlns:p14="http://schemas.microsoft.com/office/powerpoint/2010/main" val="1990526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B) SEGUIMIENTO, ABADONOS Y PÉRDIDAS.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rPr>
              <a:t> </a:t>
            </a:r>
            <a:endParaRPr lang="es-ES" sz="2000" dirty="0" smtClean="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rPr>
              <a:t>1º Pauta de tratamientos y cuidados:</a:t>
            </a:r>
            <a:r>
              <a:rPr lang="es-ES" sz="2000" dirty="0" smtClean="0">
                <a:latin typeface="Calibri" panose="020F0502020204030204" pitchFamily="34" charset="0"/>
                <a:ea typeface="Times New Roman" panose="02020603050405020304" pitchFamily="18" charset="0"/>
              </a:rPr>
              <a:t> S</a:t>
            </a:r>
            <a:r>
              <a:rPr lang="es-ES" sz="2000" dirty="0" smtClean="0">
                <a:solidFill>
                  <a:srgbClr val="000000"/>
                </a:solidFill>
                <a:latin typeface="Calibri" panose="020F0502020204030204" pitchFamily="34" charset="0"/>
                <a:ea typeface="Times New Roman" panose="02020603050405020304" pitchFamily="18" charset="0"/>
              </a:rPr>
              <a:t>eguimiento de </a:t>
            </a:r>
            <a:r>
              <a:rPr lang="es-ES" sz="2000" b="1" dirty="0" smtClean="0">
                <a:solidFill>
                  <a:srgbClr val="000000"/>
                </a:solidFill>
                <a:latin typeface="Calibri" panose="020F0502020204030204" pitchFamily="34" charset="0"/>
                <a:ea typeface="Times New Roman" panose="02020603050405020304" pitchFamily="18" charset="0"/>
              </a:rPr>
              <a:t>frecuencia alta</a:t>
            </a:r>
            <a:r>
              <a:rPr lang="es-ES" sz="2000" dirty="0" smtClean="0">
                <a:solidFill>
                  <a:srgbClr val="000000"/>
                </a:solidFill>
                <a:latin typeface="Calibri" panose="020F0502020204030204" pitchFamily="34" charset="0"/>
                <a:ea typeface="Times New Roman" panose="02020603050405020304" pitchFamily="18" charset="0"/>
              </a:rPr>
              <a:t> mediante TAC torácico y abdominal más la determinación sérica del CEA a los 6, 12, 18, 24 meses, y seguimiento de </a:t>
            </a:r>
            <a:r>
              <a:rPr lang="es-ES" sz="2000" b="1" dirty="0" smtClean="0">
                <a:solidFill>
                  <a:srgbClr val="000000"/>
                </a:solidFill>
                <a:latin typeface="Calibri" panose="020F0502020204030204" pitchFamily="34" charset="0"/>
                <a:ea typeface="Times New Roman" panose="02020603050405020304" pitchFamily="18" charset="0"/>
              </a:rPr>
              <a:t>frecuencia baja</a:t>
            </a:r>
            <a:r>
              <a:rPr lang="es-ES" sz="2000" dirty="0" smtClean="0">
                <a:solidFill>
                  <a:srgbClr val="000000"/>
                </a:solidFill>
                <a:latin typeface="Calibri" panose="020F0502020204030204" pitchFamily="34" charset="0"/>
                <a:ea typeface="Times New Roman" panose="02020603050405020304" pitchFamily="18" charset="0"/>
              </a:rPr>
              <a:t> con los mismos test a los 12 y 36 meses. </a:t>
            </a:r>
            <a:endParaRPr lang="es-ES" sz="2000" dirty="0" smtClean="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rPr>
              <a:t>2º </a:t>
            </a:r>
            <a:r>
              <a:rPr lang="es-ES" sz="2000" b="1" dirty="0">
                <a:solidFill>
                  <a:srgbClr val="0000FF"/>
                </a:solidFill>
                <a:latin typeface="Calibri" panose="020F0502020204030204" pitchFamily="34" charset="0"/>
                <a:ea typeface="Times New Roman" panose="02020603050405020304" pitchFamily="18" charset="0"/>
              </a:rPr>
              <a:t>Tiempo de seguimiento conseguido:</a:t>
            </a:r>
            <a:r>
              <a:rPr lang="es-ES" sz="2000" dirty="0">
                <a:latin typeface="Calibri" panose="020F0502020204030204" pitchFamily="34" charset="0"/>
                <a:ea typeface="Times New Roman" panose="02020603050405020304" pitchFamily="18" charset="0"/>
              </a:rPr>
              <a:t> 5 años</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rPr>
              <a:t>3º </a:t>
            </a:r>
            <a:r>
              <a:rPr lang="es-ES" sz="2000" b="1" dirty="0">
                <a:solidFill>
                  <a:srgbClr val="0000FF"/>
                </a:solidFill>
                <a:latin typeface="Calibri" panose="020F0502020204030204" pitchFamily="34" charset="0"/>
                <a:ea typeface="Times New Roman" panose="02020603050405020304" pitchFamily="18" charset="0"/>
              </a:rPr>
              <a:t>¿Se detuvo el estudio antes de lo proyectado?:</a:t>
            </a:r>
            <a:r>
              <a:rPr lang="es-ES" sz="2000" dirty="0">
                <a:latin typeface="Calibri" panose="020F0502020204030204" pitchFamily="34" charset="0"/>
                <a:ea typeface="Times New Roman" panose="02020603050405020304" pitchFamily="18" charset="0"/>
              </a:rPr>
              <a:t> No</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rPr>
              <a:t>4º </a:t>
            </a:r>
            <a:r>
              <a:rPr lang="es-ES" sz="2000" b="1" dirty="0">
                <a:solidFill>
                  <a:srgbClr val="0000FF"/>
                </a:solidFill>
                <a:latin typeface="Calibri" panose="020F0502020204030204" pitchFamily="34" charset="0"/>
                <a:ea typeface="Times New Roman" panose="02020603050405020304" pitchFamily="18" charset="0"/>
              </a:rPr>
              <a:t>Abandonos del tratamiento (discontinuación) y pérdidas:</a:t>
            </a:r>
            <a:r>
              <a:rPr lang="es-ES" sz="2000" dirty="0">
                <a:latin typeface="Calibri" panose="020F0502020204030204" pitchFamily="34" charset="0"/>
                <a:ea typeface="Times New Roman" panose="02020603050405020304" pitchFamily="18" charset="0"/>
              </a:rPr>
              <a:t> </a:t>
            </a:r>
            <a:endParaRPr lang="es-ES" sz="2000" dirty="0">
              <a:latin typeface="Arial" panose="020B0604020202020204" pitchFamily="34" charset="0"/>
              <a:ea typeface="Times New Roman" panose="02020603050405020304" pitchFamily="18" charset="0"/>
            </a:endParaRPr>
          </a:p>
          <a:p>
            <a:pPr indent="450215" algn="just">
              <a:lnSpc>
                <a:spcPct val="100000"/>
              </a:lnSpc>
              <a:spcAft>
                <a:spcPts val="0"/>
              </a:spcAft>
            </a:pPr>
            <a:r>
              <a:rPr lang="es-ES" sz="2000" dirty="0">
                <a:solidFill>
                  <a:srgbClr val="0000FF"/>
                </a:solidFill>
                <a:latin typeface="Calibri" panose="020F0502020204030204" pitchFamily="34" charset="0"/>
                <a:ea typeface="Times New Roman" panose="02020603050405020304" pitchFamily="18" charset="0"/>
              </a:rPr>
              <a:t>Pérdidas:</a:t>
            </a:r>
            <a:r>
              <a:rPr lang="es-ES" sz="2000" dirty="0">
                <a:latin typeface="Calibri" panose="020F0502020204030204" pitchFamily="34" charset="0"/>
                <a:ea typeface="Times New Roman" panose="02020603050405020304" pitchFamily="18" charset="0"/>
              </a:rPr>
              <a:t> Sin diferencia entre los 3 (0,2%) pacientes que se perdieron en el grupo de frecuencia alta y los 4 (0,3%) en el de frecuencia baja.</a:t>
            </a:r>
            <a:endParaRPr lang="es-ES" sz="2000" dirty="0">
              <a:latin typeface="Arial" panose="020B0604020202020204" pitchFamily="34" charset="0"/>
              <a:ea typeface="Times New Roman" panose="02020603050405020304" pitchFamily="18"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rPr>
              <a:t>5º </a:t>
            </a:r>
            <a:r>
              <a:rPr lang="es-ES" sz="2000" b="1" dirty="0">
                <a:solidFill>
                  <a:srgbClr val="0000FF"/>
                </a:solidFill>
                <a:latin typeface="Calibri" panose="020F0502020204030204" pitchFamily="34" charset="0"/>
                <a:ea typeface="Times New Roman" panose="02020603050405020304" pitchFamily="18" charset="0"/>
              </a:rPr>
              <a:t>Se efectuó análisis por (intención de tratar, protocolo…):</a:t>
            </a:r>
            <a:r>
              <a:rPr lang="es-ES" sz="2000" dirty="0">
                <a:latin typeface="Calibri" panose="020F0502020204030204" pitchFamily="34" charset="0"/>
                <a:ea typeface="Times New Roman" panose="02020603050405020304" pitchFamily="18" charset="0"/>
              </a:rPr>
              <a:t> Sí, se realizó análisis por intención de tratar (1253 vs 1256 pacientes), y por protocolo (1180 vs 1185 pacientes: 71 y 73 violaciones del protocolo respectivamente, siendo la causa más frecuente la pérdida de visita de seguimiento). </a:t>
            </a:r>
            <a:endParaRPr lang="es-ES" sz="2000" dirty="0">
              <a:latin typeface="Arial" panose="020B0604020202020204" pitchFamily="34"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5990713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485</Words>
  <Application>Microsoft Office PowerPoint</Application>
  <PresentationFormat>Panorámica</PresentationFormat>
  <Paragraphs>85</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Eras Medium ITC</vt:lpstr>
      <vt:lpstr>Times New Roman</vt:lpstr>
      <vt:lpstr>Tema de Office</vt:lpstr>
      <vt:lpstr>Evaluación GRADE del ensayo clínico:    Estudio COLOFOL: Efecto sobre la mortalidad global y específica por cáncer colorrectal del seguimiento más o menos frecuente en pacientes con cáncer de colon estadios II o III.</vt:lpstr>
      <vt:lpstr>Estudio COLOFOL: Efecto sobre la mortalidad global y específica por cáncer colorrectal del seguimiento más o menos frecuente en pacientes con cáncer de colon estadios II o III.   Wille-Jørgensen P, Syk I, Smedh K, Laurberg S, on behalf of the COLOFOL Study Group. Effect of More vs Less Frequent Follow-up Testing on Overall and Colorectal Cancer–Specific Mortality in Patients With Stage II or III Colorectal Cancer. The COLOFOL Randomized Clinical Trial JAMA. 2018 May 22;319(20):2095-2103.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81</cp:revision>
  <dcterms:created xsi:type="dcterms:W3CDTF">2016-02-02T17:41:20Z</dcterms:created>
  <dcterms:modified xsi:type="dcterms:W3CDTF">2019-03-12T16:10:57Z</dcterms:modified>
</cp:coreProperties>
</file>